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84" r:id="rId6"/>
    <p:sldId id="257" r:id="rId7"/>
    <p:sldId id="260" r:id="rId8"/>
    <p:sldId id="261" r:id="rId9"/>
    <p:sldId id="262" r:id="rId10"/>
    <p:sldId id="263" r:id="rId11"/>
    <p:sldId id="264" r:id="rId12"/>
    <p:sldId id="265" r:id="rId13"/>
    <p:sldId id="276" r:id="rId14"/>
    <p:sldId id="267" r:id="rId15"/>
    <p:sldId id="268" r:id="rId16"/>
    <p:sldId id="269" r:id="rId17"/>
    <p:sldId id="277" r:id="rId18"/>
    <p:sldId id="278" r:id="rId19"/>
    <p:sldId id="279" r:id="rId20"/>
    <p:sldId id="270" r:id="rId21"/>
    <p:sldId id="271" r:id="rId22"/>
    <p:sldId id="272" r:id="rId23"/>
    <p:sldId id="273" r:id="rId24"/>
    <p:sldId id="275" r:id="rId25"/>
    <p:sldId id="274" r:id="rId26"/>
    <p:sldId id="281" r:id="rId27"/>
    <p:sldId id="282" r:id="rId28"/>
  </p:sldIdLst>
  <p:sldSz cx="12192000" cy="6858000"/>
  <p:notesSz cx="6858000" cy="9144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sey Hobson" initials="KH" lastIdx="0" clrIdx="0">
    <p:extLst>
      <p:ext uri="{19B8F6BF-5375-455C-9EA6-DF929625EA0E}">
        <p15:presenceInfo xmlns:p15="http://schemas.microsoft.com/office/powerpoint/2012/main" userId="S-1-5-21-2398744471-2188747487-1717825790-184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526A"/>
    <a:srgbClr val="233545"/>
    <a:srgbClr val="1E2D3A"/>
    <a:srgbClr val="062046"/>
    <a:srgbClr val="051C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5FC13F-725F-BE49-B0F7-9414B74EE16A}" v="3" dt="2025-12-16T15:03:39.532"/>
    <p1510:client id="{62E9C87A-AB0A-A0C9-BC16-F5B4633FF090}" v="6" dt="2025-12-16T15:02:10.585"/>
    <p1510:client id="{C6C74D87-B5E1-F88B-BD40-E6680879962D}" v="2" dt="2025-12-16T15:27:59.075"/>
    <p1510:client id="{F111F7CC-8376-4E22-BFC1-786C43D14B34}" v="138" dt="2025-12-16T14:54:42.5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852" autoAdjust="0"/>
    <p:restoredTop sz="94660"/>
  </p:normalViewPr>
  <p:slideViewPr>
    <p:cSldViewPr snapToGrid="0">
      <p:cViewPr varScale="1">
        <p:scale>
          <a:sx n="94" d="100"/>
          <a:sy n="94" d="100"/>
        </p:scale>
        <p:origin x="96" y="110"/>
      </p:cViewPr>
      <p:guideLst>
        <p:guide orient="horz" pos="2160"/>
        <p:guide pos="3840"/>
      </p:guideLst>
    </p:cSldViewPr>
  </p:slideViewPr>
  <p:notesTextViewPr>
    <p:cViewPr>
      <p:scale>
        <a:sx n="1" d="1"/>
        <a:sy n="1" d="1"/>
      </p:scale>
      <p:origin x="0" y="0"/>
    </p:cViewPr>
  </p:notesTextViewPr>
  <p:notesViewPr>
    <p:cSldViewPr>
      <p:cViewPr>
        <p:scale>
          <a:sx n="1" d="2"/>
          <a:sy n="1" d="2"/>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35" Type="http://schemas.microsoft.com/office/2015/10/relationships/revisionInfo" Target="revisionInfo.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ctr">
            <a:normAutofit/>
          </a:bodyPr>
          <a:lstStyle>
            <a:lvl1pPr algn="ctr">
              <a:defRPr sz="4400" b="1">
                <a:solidFill>
                  <a:srgbClr val="ED6F00"/>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DCFA2F7-436B-439F-BD97-F5C5A5BE05C6}" type="datetimeFigureOut">
              <a:rPr lang="en-US" smtClean="0"/>
              <a:t>12/16/2025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126A71-CB6E-48AC-A79C-F9552495089E}" type="slidenum">
              <a:rPr lang="en-US" smtClean="0"/>
              <a:t>‹#›</a:t>
            </a:fld>
            <a:endParaRPr lang="en-US"/>
          </a:p>
        </p:txBody>
      </p:sp>
    </p:spTree>
    <p:extLst>
      <p:ext uri="{BB962C8B-B14F-4D97-AF65-F5344CB8AC3E}">
        <p14:creationId xmlns:p14="http://schemas.microsoft.com/office/powerpoint/2010/main" val="251632863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CFA2F7-436B-439F-BD97-F5C5A5BE05C6}" type="datetimeFigureOut">
              <a:rPr lang="en-US" smtClean="0"/>
              <a:t>12/16/2025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126A71-CB6E-48AC-A79C-F9552495089E}" type="slidenum">
              <a:rPr lang="en-US" smtClean="0"/>
              <a:t>‹#›</a:t>
            </a:fld>
            <a:endParaRPr lang="en-US"/>
          </a:p>
        </p:txBody>
      </p:sp>
    </p:spTree>
    <p:extLst>
      <p:ext uri="{BB962C8B-B14F-4D97-AF65-F5344CB8AC3E}">
        <p14:creationId xmlns:p14="http://schemas.microsoft.com/office/powerpoint/2010/main" val="34357808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CFA2F7-436B-439F-BD97-F5C5A5BE05C6}" type="datetimeFigureOut">
              <a:rPr lang="en-US" smtClean="0"/>
              <a:t>12/16/2025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126A71-CB6E-48AC-A79C-F9552495089E}" type="slidenum">
              <a:rPr lang="en-US" smtClean="0"/>
              <a:t>‹#›</a:t>
            </a:fld>
            <a:endParaRPr lang="en-US"/>
          </a:p>
        </p:txBody>
      </p:sp>
    </p:spTree>
    <p:extLst>
      <p:ext uri="{BB962C8B-B14F-4D97-AF65-F5344CB8AC3E}">
        <p14:creationId xmlns:p14="http://schemas.microsoft.com/office/powerpoint/2010/main" val="202711834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rgbClr val="37526A"/>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CFA2F7-436B-439F-BD97-F5C5A5BE05C6}" type="datetimeFigureOut">
              <a:rPr lang="en-US" smtClean="0"/>
              <a:t>12/16/2025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126A71-CB6E-48AC-A79C-F9552495089E}" type="slidenum">
              <a:rPr lang="en-US" smtClean="0"/>
              <a:t>‹#›</a:t>
            </a:fld>
            <a:endParaRPr lang="en-US"/>
          </a:p>
        </p:txBody>
      </p:sp>
    </p:spTree>
    <p:extLst>
      <p:ext uri="{BB962C8B-B14F-4D97-AF65-F5344CB8AC3E}">
        <p14:creationId xmlns:p14="http://schemas.microsoft.com/office/powerpoint/2010/main" val="118879543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CFA2F7-436B-439F-BD97-F5C5A5BE05C6}" type="datetimeFigureOut">
              <a:rPr lang="en-US" smtClean="0"/>
              <a:t>12/16/2025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126A71-CB6E-48AC-A79C-F9552495089E}" type="slidenum">
              <a:rPr lang="en-US" smtClean="0"/>
              <a:t>‹#›</a:t>
            </a:fld>
            <a:endParaRPr lang="en-US"/>
          </a:p>
        </p:txBody>
      </p:sp>
    </p:spTree>
    <p:extLst>
      <p:ext uri="{BB962C8B-B14F-4D97-AF65-F5344CB8AC3E}">
        <p14:creationId xmlns:p14="http://schemas.microsoft.com/office/powerpoint/2010/main" val="327680534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DCFA2F7-436B-439F-BD97-F5C5A5BE05C6}" type="datetimeFigureOut">
              <a:rPr lang="en-US" smtClean="0"/>
              <a:t>12/16/2025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126A71-CB6E-48AC-A79C-F9552495089E}" type="slidenum">
              <a:rPr lang="en-US" smtClean="0"/>
              <a:t>‹#›</a:t>
            </a:fld>
            <a:endParaRPr lang="en-US"/>
          </a:p>
        </p:txBody>
      </p:sp>
    </p:spTree>
    <p:extLst>
      <p:ext uri="{BB962C8B-B14F-4D97-AF65-F5344CB8AC3E}">
        <p14:creationId xmlns:p14="http://schemas.microsoft.com/office/powerpoint/2010/main" val="285439552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DCFA2F7-436B-439F-BD97-F5C5A5BE05C6}" type="datetimeFigureOut">
              <a:rPr lang="en-US" smtClean="0"/>
              <a:t>12/16/2025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126A71-CB6E-48AC-A79C-F9552495089E}" type="slidenum">
              <a:rPr lang="en-US" smtClean="0"/>
              <a:t>‹#›</a:t>
            </a:fld>
            <a:endParaRPr lang="en-US"/>
          </a:p>
        </p:txBody>
      </p:sp>
    </p:spTree>
    <p:extLst>
      <p:ext uri="{BB962C8B-B14F-4D97-AF65-F5344CB8AC3E}">
        <p14:creationId xmlns:p14="http://schemas.microsoft.com/office/powerpoint/2010/main" val="55555994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DCFA2F7-436B-439F-BD97-F5C5A5BE05C6}" type="datetimeFigureOut">
              <a:rPr lang="en-US" smtClean="0"/>
              <a:t>12/16/2025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126A71-CB6E-48AC-A79C-F9552495089E}" type="slidenum">
              <a:rPr lang="en-US" smtClean="0"/>
              <a:t>‹#›</a:t>
            </a:fld>
            <a:endParaRPr lang="en-US"/>
          </a:p>
        </p:txBody>
      </p:sp>
    </p:spTree>
    <p:extLst>
      <p:ext uri="{BB962C8B-B14F-4D97-AF65-F5344CB8AC3E}">
        <p14:creationId xmlns:p14="http://schemas.microsoft.com/office/powerpoint/2010/main" val="355963895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CFA2F7-436B-439F-BD97-F5C5A5BE05C6}" type="datetimeFigureOut">
              <a:rPr lang="en-US" smtClean="0"/>
              <a:t>12/16/2025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126A71-CB6E-48AC-A79C-F9552495089E}" type="slidenum">
              <a:rPr lang="en-US" smtClean="0"/>
              <a:t>‹#›</a:t>
            </a:fld>
            <a:endParaRPr lang="en-US"/>
          </a:p>
        </p:txBody>
      </p:sp>
    </p:spTree>
    <p:extLst>
      <p:ext uri="{BB962C8B-B14F-4D97-AF65-F5344CB8AC3E}">
        <p14:creationId xmlns:p14="http://schemas.microsoft.com/office/powerpoint/2010/main" val="242652353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DCFA2F7-436B-439F-BD97-F5C5A5BE05C6}" type="datetimeFigureOut">
              <a:rPr lang="en-US" smtClean="0"/>
              <a:t>12/16/2025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126A71-CB6E-48AC-A79C-F9552495089E}" type="slidenum">
              <a:rPr lang="en-US" smtClean="0"/>
              <a:t>‹#›</a:t>
            </a:fld>
            <a:endParaRPr lang="en-US"/>
          </a:p>
        </p:txBody>
      </p:sp>
    </p:spTree>
    <p:extLst>
      <p:ext uri="{BB962C8B-B14F-4D97-AF65-F5344CB8AC3E}">
        <p14:creationId xmlns:p14="http://schemas.microsoft.com/office/powerpoint/2010/main" val="166526676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DCFA2F7-436B-439F-BD97-F5C5A5BE05C6}" type="datetimeFigureOut">
              <a:rPr lang="en-US" smtClean="0"/>
              <a:t>12/16/2025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126A71-CB6E-48AC-A79C-F9552495089E}" type="slidenum">
              <a:rPr lang="en-US" smtClean="0"/>
              <a:t>‹#›</a:t>
            </a:fld>
            <a:endParaRPr lang="en-US"/>
          </a:p>
        </p:txBody>
      </p:sp>
    </p:spTree>
    <p:extLst>
      <p:ext uri="{BB962C8B-B14F-4D97-AF65-F5344CB8AC3E}">
        <p14:creationId xmlns:p14="http://schemas.microsoft.com/office/powerpoint/2010/main" val="183321327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0ECE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CFA2F7-436B-439F-BD97-F5C5A5BE05C6}" type="datetimeFigureOut">
              <a:rPr lang="en-US" smtClean="0"/>
              <a:t>12/16/2025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126A71-CB6E-48AC-A79C-F9552495089E}" type="slidenum">
              <a:rPr lang="en-US" smtClean="0"/>
              <a:t>‹#›</a:t>
            </a:fld>
            <a:endParaRPr lang="en-US"/>
          </a:p>
        </p:txBody>
      </p:sp>
      <p:sp>
        <p:nvSpPr>
          <p:cNvPr id="7" name="Rectangle 6">
            <a:extLst>
              <a:ext uri="{FF2B5EF4-FFF2-40B4-BE49-F238E27FC236}">
                <a16:creationId xmlns:a16="http://schemas.microsoft.com/office/drawing/2014/main" id="{AAF38EE2-562C-42AB-B1C5-4E1945CEC933}"/>
              </a:ext>
            </a:extLst>
          </p:cNvPr>
          <p:cNvSpPr/>
          <p:nvPr userDrawn="1"/>
        </p:nvSpPr>
        <p:spPr>
          <a:xfrm>
            <a:off x="0" y="0"/>
            <a:ext cx="12192000" cy="6858001"/>
          </a:xfrm>
          <a:prstGeom prst="rect">
            <a:avLst/>
          </a:prstGeom>
          <a:noFill/>
          <a:ln w="50800">
            <a:solidFill>
              <a:srgbClr val="3752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11754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normAutofit/>
          </a:bodyPr>
          <a:lstStyle/>
          <a:p>
            <a:r>
              <a:rPr lang="en-US" dirty="0"/>
              <a:t>Maintenance Executive Overview</a:t>
            </a:r>
          </a:p>
        </p:txBody>
      </p:sp>
      <p:pic>
        <p:nvPicPr>
          <p:cNvPr id="7" name="Picture 6" descr="&lt;PmATr&gt;">
            <a:extLst>
              <a:ext uri="{FF2B5EF4-FFF2-40B4-BE49-F238E27FC236}">
                <a16:creationId xmlns:a16="http://schemas.microsoft.com/office/drawing/2014/main" id="{8709FCD9-43AF-43B0-B520-59647C095DD4}"/>
              </a:ext>
            </a:extLst>
          </p:cNvPr>
          <p:cNvPicPr/>
          <p:nvPr/>
        </p:nvPicPr>
        <p:blipFill>
          <a:blip r:embed="rId2">
            <a:extLst>
              <a:ext uri="{28A0092B-C50C-407E-A947-70E740481C1C}">
                <a14:useLocalDpi xmlns:a14="http://schemas.microsoft.com/office/drawing/2010/main" val="0"/>
              </a:ext>
            </a:extLst>
          </a:blip>
          <a:stretch>
            <a:fillRect/>
          </a:stretch>
        </p:blipFill>
        <p:spPr>
          <a:xfrm>
            <a:off x="4015294" y="4999911"/>
            <a:ext cx="4162425" cy="1162050"/>
          </a:xfrm>
          <a:prstGeom prst="rect">
            <a:avLst/>
          </a:prstGeom>
        </p:spPr>
      </p:pic>
      <p:sp>
        <p:nvSpPr>
          <p:cNvPr id="3" name="Rectangle 2">
            <a:extLst>
              <a:ext uri="{FF2B5EF4-FFF2-40B4-BE49-F238E27FC236}">
                <a16:creationId xmlns:a16="http://schemas.microsoft.com/office/drawing/2014/main" id="{A5A857F5-E1DF-151C-940D-279E0CDE8526}"/>
              </a:ext>
            </a:extLst>
          </p:cNvPr>
          <p:cNvSpPr/>
          <p:nvPr/>
        </p:nvSpPr>
        <p:spPr>
          <a:xfrm>
            <a:off x="2134087" y="3673239"/>
            <a:ext cx="7927521" cy="7347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900" b="1" dirty="0">
                <a:solidFill>
                  <a:srgbClr val="37526A"/>
                </a:solidFill>
                <a:latin typeface="Arial Black"/>
                <a:ea typeface="Roboto"/>
                <a:cs typeface="Roboto"/>
              </a:rPr>
              <a:t>Brightly Client</a:t>
            </a:r>
          </a:p>
        </p:txBody>
      </p:sp>
    </p:spTree>
    <p:extLst>
      <p:ext uri="{BB962C8B-B14F-4D97-AF65-F5344CB8AC3E}">
        <p14:creationId xmlns:p14="http://schemas.microsoft.com/office/powerpoint/2010/main" val="1117552766"/>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19C95-C7D3-4252-94DC-A32E3938DB44}"/>
              </a:ext>
            </a:extLst>
          </p:cNvPr>
          <p:cNvSpPr>
            <a:spLocks noGrp="1"/>
          </p:cNvSpPr>
          <p:nvPr>
            <p:ph type="title"/>
          </p:nvPr>
        </p:nvSpPr>
        <p:spPr/>
        <p:txBody>
          <a:bodyPr/>
          <a:lstStyle/>
          <a:p>
            <a:pPr algn="ctr"/>
            <a:r>
              <a:rPr lang="en-US"/>
              <a:t>% RM WOs Completed in a Week by Year</a:t>
            </a:r>
          </a:p>
        </p:txBody>
      </p:sp>
      <p:pic>
        <p:nvPicPr>
          <p:cNvPr id="5" name="Content Placeholder 4" descr="&lt;bGBWUZb_1&gt;">
            <a:extLst>
              <a:ext uri="{FF2B5EF4-FFF2-40B4-BE49-F238E27FC236}">
                <a16:creationId xmlns:a16="http://schemas.microsoft.com/office/drawing/2014/main" id="{3665462B-1EA6-46F2-9D63-2908AFFC6820}"/>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838201" y="2167003"/>
            <a:ext cx="10515600" cy="4324350"/>
          </a:xfrm>
        </p:spPr>
      </p:pic>
    </p:spTree>
    <p:extLst>
      <p:ext uri="{BB962C8B-B14F-4D97-AF65-F5344CB8AC3E}">
        <p14:creationId xmlns:p14="http://schemas.microsoft.com/office/powerpoint/2010/main" val="275568087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01CFD-665C-49EB-8BC1-F353C9E665E6}"/>
              </a:ext>
            </a:extLst>
          </p:cNvPr>
          <p:cNvSpPr>
            <a:spLocks noGrp="1"/>
          </p:cNvSpPr>
          <p:nvPr>
            <p:ph type="title"/>
          </p:nvPr>
        </p:nvSpPr>
        <p:spPr/>
        <p:txBody>
          <a:bodyPr/>
          <a:lstStyle/>
          <a:p>
            <a:pPr algn="ctr"/>
            <a:r>
              <a:rPr lang="en-US"/>
              <a:t>Average Count of Work Orders Per Employee Per Year</a:t>
            </a:r>
          </a:p>
        </p:txBody>
      </p:sp>
      <p:pic>
        <p:nvPicPr>
          <p:cNvPr id="5" name="Picture 4" descr="&lt;9b9ad421-ebf7-4d24-b7e0-c9f1820b714b&gt;">
            <a:extLst>
              <a:ext uri="{FF2B5EF4-FFF2-40B4-BE49-F238E27FC236}">
                <a16:creationId xmlns:a16="http://schemas.microsoft.com/office/drawing/2014/main" id="{EDF54028-6AD2-4D5B-A788-03A7980EE61C}"/>
              </a:ext>
            </a:extLst>
          </p:cNvPr>
          <p:cNvPicPr/>
          <p:nvPr/>
        </p:nvPicPr>
        <p:blipFill>
          <a:blip r:embed="rId2">
            <a:extLst>
              <a:ext uri="{28A0092B-C50C-407E-A947-70E740481C1C}">
                <a14:useLocalDpi xmlns:a14="http://schemas.microsoft.com/office/drawing/2010/main" val="0"/>
              </a:ext>
            </a:extLst>
          </a:blip>
          <a:stretch>
            <a:fillRect/>
          </a:stretch>
        </p:blipFill>
        <p:spPr>
          <a:xfrm>
            <a:off x="1354709" y="1690688"/>
            <a:ext cx="9486900" cy="4152900"/>
          </a:xfrm>
          <a:prstGeom prst="rect">
            <a:avLst/>
          </a:prstGeom>
        </p:spPr>
      </p:pic>
      <p:sp>
        <p:nvSpPr>
          <p:cNvPr id="3" name="Rectangle 2"/>
          <p:cNvSpPr/>
          <p:nvPr/>
        </p:nvSpPr>
        <p:spPr>
          <a:xfrm>
            <a:off x="838200" y="6028509"/>
            <a:ext cx="10515600" cy="523220"/>
          </a:xfrm>
          <a:prstGeom prst="rect">
            <a:avLst/>
          </a:prstGeom>
        </p:spPr>
        <p:txBody>
          <a:bodyPr wrap="square">
            <a:spAutoFit/>
          </a:bodyPr>
          <a:lstStyle/>
          <a:p>
            <a:r>
              <a:rPr lang="en-US" sz="1400">
                <a:solidFill>
                  <a:srgbClr val="000000"/>
                </a:solidFill>
                <a:latin typeface="Arial" panose="020B0604020202020204" pitchFamily="34" charset="0"/>
                <a:cs typeface="Arial" panose="020B0604020202020204" pitchFamily="34" charset="0"/>
              </a:rPr>
              <a:t>This metric gives you a direct comparison of your staff’s productivity compared to peer institutions.  Employees are users who have been assigned more than 30 work orders, but less than 2,000 in a rolling  12 month window. </a:t>
            </a:r>
          </a:p>
        </p:txBody>
      </p:sp>
    </p:spTree>
    <p:extLst>
      <p:ext uri="{BB962C8B-B14F-4D97-AF65-F5344CB8AC3E}">
        <p14:creationId xmlns:p14="http://schemas.microsoft.com/office/powerpoint/2010/main" val="330191198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9FE80-C3AC-464D-80EC-BE0F1E611603}"/>
              </a:ext>
            </a:extLst>
          </p:cNvPr>
          <p:cNvSpPr>
            <a:spLocks noGrp="1"/>
          </p:cNvSpPr>
          <p:nvPr>
            <p:ph type="title"/>
          </p:nvPr>
        </p:nvSpPr>
        <p:spPr/>
        <p:txBody>
          <a:bodyPr/>
          <a:lstStyle/>
          <a:p>
            <a:pPr algn="ctr"/>
            <a:r>
              <a:rPr lang="en-US"/>
              <a:t>Average Work Orders Per Employee by Month/Year</a:t>
            </a:r>
          </a:p>
        </p:txBody>
      </p:sp>
      <p:pic>
        <p:nvPicPr>
          <p:cNvPr id="5" name="Content Placeholder 4" descr="&lt;ebae1352-c4bf-4592-ac9f-8aad351bed6f&gt;">
            <a:extLst>
              <a:ext uri="{FF2B5EF4-FFF2-40B4-BE49-F238E27FC236}">
                <a16:creationId xmlns:a16="http://schemas.microsoft.com/office/drawing/2014/main" id="{0F967A29-000C-4D33-8789-A530A9B6E335}"/>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95275" y="2066505"/>
            <a:ext cx="11601450" cy="4429125"/>
          </a:xfrm>
        </p:spPr>
      </p:pic>
    </p:spTree>
    <p:extLst>
      <p:ext uri="{BB962C8B-B14F-4D97-AF65-F5344CB8AC3E}">
        <p14:creationId xmlns:p14="http://schemas.microsoft.com/office/powerpoint/2010/main" val="336776719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41918-A17F-4CDB-AC0E-1FCEE21391AF}"/>
              </a:ext>
            </a:extLst>
          </p:cNvPr>
          <p:cNvSpPr>
            <a:spLocks noGrp="1"/>
          </p:cNvSpPr>
          <p:nvPr>
            <p:ph type="title"/>
          </p:nvPr>
        </p:nvSpPr>
        <p:spPr/>
        <p:txBody>
          <a:bodyPr/>
          <a:lstStyle/>
          <a:p>
            <a:pPr algn="ctr"/>
            <a:r>
              <a:rPr lang="en-US"/>
              <a:t>Average Work Orders Per Individual by Year</a:t>
            </a:r>
          </a:p>
        </p:txBody>
      </p:sp>
      <p:pic>
        <p:nvPicPr>
          <p:cNvPr id="5" name="Content Placeholder 4" descr="&lt;c40ec56f-ab09-4d59-81ed-109473fc03a6&gt;">
            <a:extLst>
              <a:ext uri="{FF2B5EF4-FFF2-40B4-BE49-F238E27FC236}">
                <a16:creationId xmlns:a16="http://schemas.microsoft.com/office/drawing/2014/main" id="{4C20A2B0-2510-43B9-A14B-8D7DB0A682E6}"/>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444052" y="1690688"/>
            <a:ext cx="11306175" cy="4305300"/>
          </a:xfrm>
        </p:spPr>
      </p:pic>
      <p:sp>
        <p:nvSpPr>
          <p:cNvPr id="3" name="Rectangle 2"/>
          <p:cNvSpPr/>
          <p:nvPr/>
        </p:nvSpPr>
        <p:spPr>
          <a:xfrm>
            <a:off x="444052" y="5998780"/>
            <a:ext cx="5130764" cy="307777"/>
          </a:xfrm>
          <a:prstGeom prst="rect">
            <a:avLst/>
          </a:prstGeom>
        </p:spPr>
        <p:txBody>
          <a:bodyPr wrap="none">
            <a:spAutoFit/>
          </a:bodyPr>
          <a:lstStyle/>
          <a:p>
            <a:r>
              <a:rPr lang="en-US" sz="1400">
                <a:solidFill>
                  <a:srgbClr val="000000"/>
                </a:solidFill>
                <a:latin typeface="Arial" panose="020B0604020202020204" pitchFamily="34" charset="0"/>
                <a:cs typeface="Arial" panose="020B0604020202020204" pitchFamily="34" charset="0"/>
              </a:rPr>
              <a:t>Trend: Past 3 Years, plus current date: based on Created Date</a:t>
            </a:r>
          </a:p>
        </p:txBody>
      </p:sp>
    </p:spTree>
    <p:extLst>
      <p:ext uri="{BB962C8B-B14F-4D97-AF65-F5344CB8AC3E}">
        <p14:creationId xmlns:p14="http://schemas.microsoft.com/office/powerpoint/2010/main" val="272326349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3948C-E6DA-4219-B75D-BC62197B5A36}"/>
              </a:ext>
            </a:extLst>
          </p:cNvPr>
          <p:cNvSpPr>
            <a:spLocks noGrp="1"/>
          </p:cNvSpPr>
          <p:nvPr>
            <p:ph type="title"/>
          </p:nvPr>
        </p:nvSpPr>
        <p:spPr/>
        <p:txBody>
          <a:bodyPr/>
          <a:lstStyle/>
          <a:p>
            <a:pPr algn="ctr"/>
            <a:r>
              <a:rPr lang="en-US"/>
              <a:t>Average Hours Per Employee Per Week</a:t>
            </a:r>
          </a:p>
        </p:txBody>
      </p:sp>
      <p:pic>
        <p:nvPicPr>
          <p:cNvPr id="7" name="Content Placeholder 6" descr="&lt;5572f89b-e9f2-468b-9051-7c849562a8ff&gt;">
            <a:extLst>
              <a:ext uri="{FF2B5EF4-FFF2-40B4-BE49-F238E27FC236}">
                <a16:creationId xmlns:a16="http://schemas.microsoft.com/office/drawing/2014/main" id="{0803763E-E9C0-4783-9682-1561EBC2E076}"/>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821268" y="1916483"/>
            <a:ext cx="10515599" cy="4162425"/>
          </a:xfrm>
        </p:spPr>
      </p:pic>
    </p:spTree>
    <p:extLst>
      <p:ext uri="{BB962C8B-B14F-4D97-AF65-F5344CB8AC3E}">
        <p14:creationId xmlns:p14="http://schemas.microsoft.com/office/powerpoint/2010/main" val="412061091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C6531-5C2B-4C59-AC2A-DEE950D70F63}"/>
              </a:ext>
            </a:extLst>
          </p:cNvPr>
          <p:cNvSpPr>
            <a:spLocks noGrp="1"/>
          </p:cNvSpPr>
          <p:nvPr>
            <p:ph type="title"/>
          </p:nvPr>
        </p:nvSpPr>
        <p:spPr/>
        <p:txBody>
          <a:bodyPr/>
          <a:lstStyle/>
          <a:p>
            <a:pPr algn="ctr"/>
            <a:r>
              <a:rPr lang="en-US"/>
              <a:t>Average Number of WOs per Employee by Month, Year</a:t>
            </a:r>
          </a:p>
        </p:txBody>
      </p:sp>
      <p:pic>
        <p:nvPicPr>
          <p:cNvPr id="5" name="Content Placeholder 4" descr="&lt;a9480dd9-895b-4b52-8788-a04fb5d51d75&gt;">
            <a:extLst>
              <a:ext uri="{FF2B5EF4-FFF2-40B4-BE49-F238E27FC236}">
                <a16:creationId xmlns:a16="http://schemas.microsoft.com/office/drawing/2014/main" id="{D164B8E6-7809-49B5-B659-447E75C64D22}"/>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142374" y="1795179"/>
            <a:ext cx="9906000" cy="3429000"/>
          </a:xfrm>
        </p:spPr>
      </p:pic>
      <p:sp>
        <p:nvSpPr>
          <p:cNvPr id="3" name="Rectangle 2"/>
          <p:cNvSpPr/>
          <p:nvPr/>
        </p:nvSpPr>
        <p:spPr>
          <a:xfrm>
            <a:off x="838200" y="5328855"/>
            <a:ext cx="10515600" cy="954107"/>
          </a:xfrm>
          <a:prstGeom prst="rect">
            <a:avLst/>
          </a:prstGeom>
        </p:spPr>
        <p:txBody>
          <a:bodyPr wrap="square">
            <a:spAutoFit/>
          </a:bodyPr>
          <a:lstStyle/>
          <a:p>
            <a:r>
              <a:rPr lang="en-US" sz="1400">
                <a:solidFill>
                  <a:srgbClr val="000000"/>
                </a:solidFill>
                <a:latin typeface="Arial" panose="020B0604020202020204" pitchFamily="34" charset="0"/>
                <a:cs typeface="Arial" panose="020B0604020202020204" pitchFamily="34" charset="0"/>
              </a:rPr>
              <a:t>This metric reflects how well you are capturing labor transaction data along with the productivity of your staff.  The hours captured in this metric are “wrench turning” hours that are performed on the actual work order.  Institutions that implement productivity strategies increase wrench turning time up to four hours per week. That’s the equivalent of adding more than a month of productive time per year.  Employees are users with more than 500 hours, but less than 3,000 in a rolling 12 months window. </a:t>
            </a:r>
          </a:p>
        </p:txBody>
      </p:sp>
    </p:spTree>
    <p:extLst>
      <p:ext uri="{BB962C8B-B14F-4D97-AF65-F5344CB8AC3E}">
        <p14:creationId xmlns:p14="http://schemas.microsoft.com/office/powerpoint/2010/main" val="294297077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D7D7E-6751-4C21-A03B-CFD68DB1D18B}"/>
              </a:ext>
            </a:extLst>
          </p:cNvPr>
          <p:cNvSpPr>
            <a:spLocks noGrp="1"/>
          </p:cNvSpPr>
          <p:nvPr>
            <p:ph type="title"/>
          </p:nvPr>
        </p:nvSpPr>
        <p:spPr/>
        <p:txBody>
          <a:bodyPr/>
          <a:lstStyle/>
          <a:p>
            <a:pPr algn="ctr"/>
            <a:r>
              <a:rPr lang="en-US"/>
              <a:t>Total Number of PM Work Orders Generated over past 12 Months</a:t>
            </a:r>
          </a:p>
        </p:txBody>
      </p:sp>
      <p:pic>
        <p:nvPicPr>
          <p:cNvPr id="5" name="Content Placeholder 4" descr="&lt;RmJbkB_1&gt;">
            <a:extLst>
              <a:ext uri="{FF2B5EF4-FFF2-40B4-BE49-F238E27FC236}">
                <a16:creationId xmlns:a16="http://schemas.microsoft.com/office/drawing/2014/main" id="{AF15E4E6-7101-42AD-BB1C-E2679105D495}"/>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780262" y="2040922"/>
            <a:ext cx="8629650" cy="1933575"/>
          </a:xfrm>
        </p:spPr>
      </p:pic>
      <p:pic>
        <p:nvPicPr>
          <p:cNvPr id="4" name="Picture 3" descr="&lt;YHCeXdX&gt;">
            <a:extLst>
              <a:ext uri="{FF2B5EF4-FFF2-40B4-BE49-F238E27FC236}">
                <a16:creationId xmlns:a16="http://schemas.microsoft.com/office/drawing/2014/main" id="{BB8D3CD0-ABCE-4AF7-859C-EC3199D13615}"/>
              </a:ext>
            </a:extLst>
          </p:cNvPr>
          <p:cNvPicPr/>
          <p:nvPr/>
        </p:nvPicPr>
        <p:blipFill>
          <a:blip r:embed="rId3">
            <a:extLst>
              <a:ext uri="{28A0092B-C50C-407E-A947-70E740481C1C}">
                <a14:useLocalDpi xmlns:a14="http://schemas.microsoft.com/office/drawing/2010/main" val="0"/>
              </a:ext>
            </a:extLst>
          </a:blip>
          <a:stretch>
            <a:fillRect/>
          </a:stretch>
        </p:blipFill>
        <p:spPr>
          <a:xfrm>
            <a:off x="1780262" y="4333192"/>
            <a:ext cx="8629650" cy="1943100"/>
          </a:xfrm>
          <a:prstGeom prst="rect">
            <a:avLst/>
          </a:prstGeom>
        </p:spPr>
      </p:pic>
      <p:sp>
        <p:nvSpPr>
          <p:cNvPr id="3" name="Rectangle 2"/>
          <p:cNvSpPr/>
          <p:nvPr/>
        </p:nvSpPr>
        <p:spPr>
          <a:xfrm>
            <a:off x="838200" y="6358024"/>
            <a:ext cx="3320140" cy="307777"/>
          </a:xfrm>
          <a:prstGeom prst="rect">
            <a:avLst/>
          </a:prstGeom>
        </p:spPr>
        <p:txBody>
          <a:bodyPr wrap="none">
            <a:spAutoFit/>
          </a:bodyPr>
          <a:lstStyle/>
          <a:p>
            <a:r>
              <a:rPr lang="en-US" sz="1400">
                <a:solidFill>
                  <a:srgbClr val="000000"/>
                </a:solidFill>
                <a:latin typeface="Arial" panose="020B0604020202020204" pitchFamily="34" charset="0"/>
                <a:cs typeface="Arial" panose="020B0604020202020204" pitchFamily="34" charset="0"/>
              </a:rPr>
              <a:t>Rolling 12 Months, includes all statuses</a:t>
            </a:r>
          </a:p>
        </p:txBody>
      </p:sp>
    </p:spTree>
    <p:extLst>
      <p:ext uri="{BB962C8B-B14F-4D97-AF65-F5344CB8AC3E}">
        <p14:creationId xmlns:p14="http://schemas.microsoft.com/office/powerpoint/2010/main" val="37052821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5D50F-9E22-46C7-B9F4-B450FF3E0CAA}"/>
              </a:ext>
            </a:extLst>
          </p:cNvPr>
          <p:cNvSpPr>
            <a:spLocks noGrp="1"/>
          </p:cNvSpPr>
          <p:nvPr>
            <p:ph type="title"/>
          </p:nvPr>
        </p:nvSpPr>
        <p:spPr>
          <a:xfrm>
            <a:off x="838200" y="354615"/>
            <a:ext cx="10515600" cy="1325563"/>
          </a:xfrm>
        </p:spPr>
        <p:txBody>
          <a:bodyPr/>
          <a:lstStyle/>
          <a:p>
            <a:pPr algn="ctr"/>
            <a:r>
              <a:rPr lang="en-US"/>
              <a:t>PM Work Orders per Squarefoot</a:t>
            </a:r>
          </a:p>
        </p:txBody>
      </p:sp>
      <p:pic>
        <p:nvPicPr>
          <p:cNvPr id="5" name="Content Placeholder 4" descr="&lt;eea7e4d8-5a57-42e5-9cce-3b83d6d4f8ec&gt;">
            <a:extLst>
              <a:ext uri="{FF2B5EF4-FFF2-40B4-BE49-F238E27FC236}">
                <a16:creationId xmlns:a16="http://schemas.microsoft.com/office/drawing/2014/main" id="{6B8F3191-9D2B-49C2-8FB5-D6F0309EF3FA}"/>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342408" y="1513498"/>
            <a:ext cx="5943600" cy="3038475"/>
          </a:xfrm>
        </p:spPr>
      </p:pic>
      <p:pic>
        <p:nvPicPr>
          <p:cNvPr id="7" name="Picture 6" descr="&lt;8166d535-2bb9-4484-906b-fdf8a47bf4d5&gt;">
            <a:extLst>
              <a:ext uri="{FF2B5EF4-FFF2-40B4-BE49-F238E27FC236}">
                <a16:creationId xmlns:a16="http://schemas.microsoft.com/office/drawing/2014/main" id="{0A0F347A-BB52-4993-B759-1A776EAB5B9F}"/>
              </a:ext>
            </a:extLst>
          </p:cNvPr>
          <p:cNvPicPr/>
          <p:nvPr/>
        </p:nvPicPr>
        <p:blipFill>
          <a:blip r:embed="rId3">
            <a:extLst>
              <a:ext uri="{28A0092B-C50C-407E-A947-70E740481C1C}">
                <a14:useLocalDpi xmlns:a14="http://schemas.microsoft.com/office/drawing/2010/main" val="0"/>
              </a:ext>
            </a:extLst>
          </a:blip>
          <a:stretch>
            <a:fillRect/>
          </a:stretch>
        </p:blipFill>
        <p:spPr>
          <a:xfrm>
            <a:off x="559095" y="4885668"/>
            <a:ext cx="11077575" cy="1028700"/>
          </a:xfrm>
          <a:prstGeom prst="rect">
            <a:avLst/>
          </a:prstGeom>
        </p:spPr>
      </p:pic>
      <p:sp>
        <p:nvSpPr>
          <p:cNvPr id="3" name="Rectangle 2"/>
          <p:cNvSpPr/>
          <p:nvPr/>
        </p:nvSpPr>
        <p:spPr>
          <a:xfrm>
            <a:off x="559095" y="6248522"/>
            <a:ext cx="2007281" cy="307777"/>
          </a:xfrm>
          <a:prstGeom prst="rect">
            <a:avLst/>
          </a:prstGeom>
        </p:spPr>
        <p:txBody>
          <a:bodyPr wrap="none">
            <a:spAutoFit/>
          </a:bodyPr>
          <a:lstStyle/>
          <a:p>
            <a:r>
              <a:rPr lang="en-US" sz="1400">
                <a:solidFill>
                  <a:srgbClr val="000000"/>
                </a:solidFill>
                <a:latin typeface="Arial" panose="020B0604020202020204" pitchFamily="34" charset="0"/>
                <a:cs typeface="Arial" panose="020B0604020202020204" pitchFamily="34" charset="0"/>
              </a:rPr>
              <a:t>KPI: Rolling 12 Months</a:t>
            </a:r>
          </a:p>
        </p:txBody>
      </p:sp>
    </p:spTree>
    <p:extLst>
      <p:ext uri="{BB962C8B-B14F-4D97-AF65-F5344CB8AC3E}">
        <p14:creationId xmlns:p14="http://schemas.microsoft.com/office/powerpoint/2010/main" val="313987347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ABED9-8DA4-42E2-BBF8-4E335169BA41}"/>
              </a:ext>
            </a:extLst>
          </p:cNvPr>
          <p:cNvSpPr>
            <a:spLocks noGrp="1"/>
          </p:cNvSpPr>
          <p:nvPr>
            <p:ph type="title"/>
          </p:nvPr>
        </p:nvSpPr>
        <p:spPr/>
        <p:txBody>
          <a:bodyPr>
            <a:normAutofit/>
          </a:bodyPr>
          <a:lstStyle/>
          <a:p>
            <a:pPr algn="ctr"/>
            <a:r>
              <a:rPr lang="en-US" sz="4000"/>
              <a:t>Ratio of PM Work Orders to Reactive Work Orders</a:t>
            </a:r>
          </a:p>
        </p:txBody>
      </p:sp>
      <p:pic>
        <p:nvPicPr>
          <p:cNvPr id="7" name="Picture 6" descr="&lt;20d21ac4-9976-419d-9c9a-b75168d6f02b&gt;">
            <a:extLst>
              <a:ext uri="{FF2B5EF4-FFF2-40B4-BE49-F238E27FC236}">
                <a16:creationId xmlns:a16="http://schemas.microsoft.com/office/drawing/2014/main" id="{6471857A-5CAE-4B5D-9CED-C8D024F3D1B9}"/>
              </a:ext>
            </a:extLst>
          </p:cNvPr>
          <p:cNvPicPr/>
          <p:nvPr/>
        </p:nvPicPr>
        <p:blipFill>
          <a:blip r:embed="rId2">
            <a:extLst>
              <a:ext uri="{28A0092B-C50C-407E-A947-70E740481C1C}">
                <a14:useLocalDpi xmlns:a14="http://schemas.microsoft.com/office/drawing/2010/main" val="0"/>
              </a:ext>
            </a:extLst>
          </a:blip>
          <a:stretch>
            <a:fillRect/>
          </a:stretch>
        </p:blipFill>
        <p:spPr>
          <a:xfrm>
            <a:off x="298229" y="4800600"/>
            <a:ext cx="11591925" cy="1143000"/>
          </a:xfrm>
          <a:prstGeom prst="rect">
            <a:avLst/>
          </a:prstGeom>
        </p:spPr>
      </p:pic>
      <p:pic>
        <p:nvPicPr>
          <p:cNvPr id="5" name="Picture 4" descr="&lt;aa24c2e1-9afa-4365-9792-5b30131b4233_2&gt;">
            <a:extLst>
              <a:ext uri="{FF2B5EF4-FFF2-40B4-BE49-F238E27FC236}">
                <a16:creationId xmlns:a16="http://schemas.microsoft.com/office/drawing/2014/main" id="{197233E4-7B37-49B6-B1D1-34308FA413D2}"/>
              </a:ext>
            </a:extLst>
          </p:cNvPr>
          <p:cNvPicPr/>
          <p:nvPr/>
        </p:nvPicPr>
        <p:blipFill>
          <a:blip r:embed="rId3">
            <a:extLst>
              <a:ext uri="{28A0092B-C50C-407E-A947-70E740481C1C}">
                <a14:useLocalDpi xmlns:a14="http://schemas.microsoft.com/office/drawing/2010/main" val="0"/>
              </a:ext>
            </a:extLst>
          </a:blip>
          <a:stretch>
            <a:fillRect/>
          </a:stretch>
        </p:blipFill>
        <p:spPr>
          <a:xfrm>
            <a:off x="2621140" y="1690688"/>
            <a:ext cx="6953250" cy="2905125"/>
          </a:xfrm>
          <a:prstGeom prst="rect">
            <a:avLst/>
          </a:prstGeom>
        </p:spPr>
      </p:pic>
      <p:sp>
        <p:nvSpPr>
          <p:cNvPr id="3" name="Rectangle 2"/>
          <p:cNvSpPr/>
          <p:nvPr/>
        </p:nvSpPr>
        <p:spPr>
          <a:xfrm>
            <a:off x="838200" y="5942871"/>
            <a:ext cx="10599683" cy="738664"/>
          </a:xfrm>
          <a:prstGeom prst="rect">
            <a:avLst/>
          </a:prstGeom>
        </p:spPr>
        <p:txBody>
          <a:bodyPr wrap="square">
            <a:spAutoFit/>
          </a:bodyPr>
          <a:lstStyle/>
          <a:p>
            <a:r>
              <a:rPr lang="en-US" sz="1400">
                <a:solidFill>
                  <a:srgbClr val="000000"/>
                </a:solidFill>
                <a:latin typeface="Arial" panose="020B0604020202020204" pitchFamily="34" charset="0"/>
                <a:cs typeface="Arial" panose="020B0604020202020204" pitchFamily="34" charset="0"/>
              </a:rPr>
              <a:t>This metric lets you evaluate how successful your institution has been at transitioning from a reactive to a proactive mindset and indicates how much of your M&amp;O resources are dedicated to PM vs Reactive work.  As more time is invested into PMs, you should see a decrease in reactive work, an increase in cycle times and an improved learning environment. (Rolling 12 Months) </a:t>
            </a:r>
          </a:p>
        </p:txBody>
      </p:sp>
    </p:spTree>
    <p:extLst>
      <p:ext uri="{BB962C8B-B14F-4D97-AF65-F5344CB8AC3E}">
        <p14:creationId xmlns:p14="http://schemas.microsoft.com/office/powerpoint/2010/main" val="228289495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05999-EED8-41AA-8FD9-C5999D6C22A3}"/>
              </a:ext>
            </a:extLst>
          </p:cNvPr>
          <p:cNvSpPr>
            <a:spLocks noGrp="1"/>
          </p:cNvSpPr>
          <p:nvPr>
            <p:ph type="title"/>
          </p:nvPr>
        </p:nvSpPr>
        <p:spPr/>
        <p:txBody>
          <a:bodyPr/>
          <a:lstStyle/>
          <a:p>
            <a:pPr algn="ctr"/>
            <a:r>
              <a:rPr lang="en-US"/>
              <a:t>Ratio of PM to RM by Month/Year</a:t>
            </a:r>
          </a:p>
        </p:txBody>
      </p:sp>
      <p:pic>
        <p:nvPicPr>
          <p:cNvPr id="9" name="Picture 8" descr="&lt;0cec0816-2ec3-4b41-a3c3-f5a03328291c_1&gt;">
            <a:extLst>
              <a:ext uri="{FF2B5EF4-FFF2-40B4-BE49-F238E27FC236}">
                <a16:creationId xmlns:a16="http://schemas.microsoft.com/office/drawing/2014/main" id="{F13CCCCB-B33F-4E37-97E5-627988A3A2D9}"/>
              </a:ext>
            </a:extLst>
          </p:cNvPr>
          <p:cNvPicPr/>
          <p:nvPr/>
        </p:nvPicPr>
        <p:blipFill>
          <a:blip r:embed="rId2">
            <a:extLst>
              <a:ext uri="{28A0092B-C50C-407E-A947-70E740481C1C}">
                <a14:useLocalDpi xmlns:a14="http://schemas.microsoft.com/office/drawing/2010/main" val="0"/>
              </a:ext>
            </a:extLst>
          </a:blip>
          <a:stretch>
            <a:fillRect/>
          </a:stretch>
        </p:blipFill>
        <p:spPr>
          <a:xfrm>
            <a:off x="838200" y="1414791"/>
            <a:ext cx="10687050" cy="4800600"/>
          </a:xfrm>
          <a:prstGeom prst="rect">
            <a:avLst/>
          </a:prstGeom>
        </p:spPr>
      </p:pic>
      <p:sp>
        <p:nvSpPr>
          <p:cNvPr id="3" name="Rectangle 2"/>
          <p:cNvSpPr/>
          <p:nvPr/>
        </p:nvSpPr>
        <p:spPr>
          <a:xfrm>
            <a:off x="838200" y="6216978"/>
            <a:ext cx="5130764" cy="307777"/>
          </a:xfrm>
          <a:prstGeom prst="rect">
            <a:avLst/>
          </a:prstGeom>
        </p:spPr>
        <p:txBody>
          <a:bodyPr wrap="none">
            <a:spAutoFit/>
          </a:bodyPr>
          <a:lstStyle/>
          <a:p>
            <a:r>
              <a:rPr lang="en-US" sz="1400">
                <a:solidFill>
                  <a:srgbClr val="000000"/>
                </a:solidFill>
                <a:latin typeface="Arial" panose="020B0604020202020204" pitchFamily="34" charset="0"/>
                <a:cs typeface="Arial" panose="020B0604020202020204" pitchFamily="34" charset="0"/>
              </a:rPr>
              <a:t>Trend: Past 3 Years, plus current date: based on Created Date</a:t>
            </a:r>
          </a:p>
        </p:txBody>
      </p:sp>
    </p:spTree>
    <p:extLst>
      <p:ext uri="{BB962C8B-B14F-4D97-AF65-F5344CB8AC3E}">
        <p14:creationId xmlns:p14="http://schemas.microsoft.com/office/powerpoint/2010/main" val="18919367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37526A"/>
                </a:solidFill>
              </a:rPr>
              <a:t>Categories</a:t>
            </a:r>
          </a:p>
        </p:txBody>
      </p:sp>
      <p:pic>
        <p:nvPicPr>
          <p:cNvPr id="11" name="KPI_VisualAssets_Maintenance.png"/>
          <p:cNvPicPr/>
          <p:nvPr/>
        </p:nvPicPr>
        <p:blipFill>
          <a:blip r:embed="rId2"/>
          <a:stretch>
            <a:fillRect/>
          </a:stretch>
        </p:blipFill>
        <p:spPr>
          <a:xfrm>
            <a:off x="2439847" y="1986848"/>
            <a:ext cx="639168" cy="639168"/>
          </a:xfrm>
          <a:prstGeom prst="rect">
            <a:avLst/>
          </a:prstGeom>
          <a:ln w="12700">
            <a:miter lim="400000"/>
          </a:ln>
        </p:spPr>
      </p:pic>
      <p:sp>
        <p:nvSpPr>
          <p:cNvPr id="12" name="Shape 375"/>
          <p:cNvSpPr/>
          <p:nvPr/>
        </p:nvSpPr>
        <p:spPr>
          <a:xfrm>
            <a:off x="3234941" y="2185088"/>
            <a:ext cx="1635019" cy="169277"/>
          </a:xfrm>
          <a:prstGeom prst="rect">
            <a:avLst/>
          </a:prstGeom>
          <a:ln w="12700">
            <a:miter lim="400000"/>
          </a:ln>
          <a:extLst>
            <a:ext uri="{C572A759-6A51-4108-AA02-DFA0A04FC94B}">
              <ma14:wrappingTextBoxFlag xmln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59="http://schemas.microsoft.com/office/powerpoint/2015/09/main" xmlns:lc="http://schemas.openxmlformats.org/drawingml/2006/lockedCanvas" xmlns:p14="http://schemas.microsoft.com/office/powerpoint/2010/main" xmlns:p15="http://schemas.microsoft.com/office/powerpoint/2012/main" xmlns:ma14="http://schemas.microsoft.com/office/mac/drawingml/2011/main" val="1"/>
            </a:ext>
          </a:extLst>
        </p:spPr>
        <p:txBody>
          <a:bodyPr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1800" b="0" cap="none">
                <a:solidFill>
                  <a:srgbClr val="000000"/>
                </a:solidFill>
              </a:defRPr>
            </a:pPr>
            <a:r>
              <a:rPr sz="1100">
                <a:latin typeface="Arial"/>
                <a:cs typeface="Arial"/>
              </a:rPr>
              <a:t>maintenance</a:t>
            </a:r>
          </a:p>
        </p:txBody>
      </p:sp>
      <p:sp>
        <p:nvSpPr>
          <p:cNvPr id="13" name="Shape 378"/>
          <p:cNvSpPr/>
          <p:nvPr/>
        </p:nvSpPr>
        <p:spPr>
          <a:xfrm>
            <a:off x="2345021" y="1398129"/>
            <a:ext cx="7046738" cy="246221"/>
          </a:xfrm>
          <a:prstGeom prst="rect">
            <a:avLst/>
          </a:prstGeom>
          <a:ln w="12700">
            <a:miter lim="400000"/>
          </a:ln>
          <a:extLst>
            <a:ext uri="{C572A759-6A51-4108-AA02-DFA0A04FC94B}">
              <ma14:wrappingTextBoxFlag xmln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59="http://schemas.microsoft.com/office/powerpoint/2015/09/main" xmlns:lc="http://schemas.openxmlformats.org/drawingml/2006/lockedCanvas" xmlns:p14="http://schemas.microsoft.com/office/powerpoint/2010/main" xmlns:p15="http://schemas.microsoft.com/office/powerpoint/2012/main" xmlns:ma14="http://schemas.microsoft.com/office/mac/drawingml/2011/main" val="1"/>
            </a:ext>
          </a:extLst>
        </p:spPr>
        <p:txBody>
          <a:bodyPr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1800">
                <a:solidFill>
                  <a:srgbClr val="000000"/>
                </a:solidFill>
              </a:defRPr>
            </a:pPr>
            <a:r>
              <a:rPr sz="1600" b="1">
                <a:cs typeface="Arial"/>
              </a:rPr>
              <a:t>What will these </a:t>
            </a:r>
            <a:r>
              <a:rPr lang="en-US" sz="1600" b="1">
                <a:cs typeface="Arial"/>
              </a:rPr>
              <a:t>Key Performance Indicators (</a:t>
            </a:r>
            <a:r>
              <a:rPr sz="1600" b="1">
                <a:cs typeface="Arial"/>
              </a:rPr>
              <a:t>KPIs</a:t>
            </a:r>
            <a:r>
              <a:rPr lang="en-US" sz="1600" b="1">
                <a:cs typeface="Arial"/>
              </a:rPr>
              <a:t>)</a:t>
            </a:r>
            <a:r>
              <a:rPr sz="1600" b="1">
                <a:cs typeface="Arial"/>
              </a:rPr>
              <a:t> allow me to do?</a:t>
            </a:r>
          </a:p>
        </p:txBody>
      </p:sp>
      <p:sp>
        <p:nvSpPr>
          <p:cNvPr id="14" name="Shape 379"/>
          <p:cNvSpPr/>
          <p:nvPr/>
        </p:nvSpPr>
        <p:spPr>
          <a:xfrm>
            <a:off x="2268262" y="1864412"/>
            <a:ext cx="2474014" cy="884040"/>
          </a:xfrm>
          <a:prstGeom prst="rect">
            <a:avLst/>
          </a:prstGeom>
          <a:ln w="12700">
            <a:solidFill>
              <a:srgbClr val="6B6A6E"/>
            </a:solidFill>
            <a:custDash>
              <a:ds d="200000" sp="200000"/>
            </a:custDash>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10751">
              <a:lnSpc>
                <a:spcPct val="90000"/>
              </a:lnSpc>
              <a:defRPr sz="1400">
                <a:solidFill>
                  <a:srgbClr val="000000"/>
                </a:solidFill>
                <a:latin typeface="Merkury Regular"/>
                <a:ea typeface="Merkury Regular"/>
                <a:cs typeface="Merkury Regular"/>
                <a:sym typeface="Merkury Regular"/>
              </a:defRPr>
            </a:pPr>
            <a:endParaRPr sz="900">
              <a:latin typeface="Arial"/>
              <a:cs typeface="Arial"/>
            </a:endParaRPr>
          </a:p>
        </p:txBody>
      </p:sp>
      <p:sp>
        <p:nvSpPr>
          <p:cNvPr id="15" name="Shape 380"/>
          <p:cNvSpPr/>
          <p:nvPr/>
        </p:nvSpPr>
        <p:spPr>
          <a:xfrm>
            <a:off x="4913862" y="1864412"/>
            <a:ext cx="4855123" cy="861774"/>
          </a:xfrm>
          <a:prstGeom prst="rect">
            <a:avLst/>
          </a:prstGeom>
          <a:ln w="12700">
            <a:miter lim="400000"/>
          </a:ln>
          <a:extLst>
            <a:ext uri="{C572A759-6A51-4108-AA02-DFA0A04FC94B}">
              <ma14:wrappingTextBoxFlag xmln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59="http://schemas.microsoft.com/office/powerpoint/2015/09/main" xmlns:lc="http://schemas.openxmlformats.org/drawingml/2006/lockedCanvas" xmlns:p14="http://schemas.microsoft.com/office/powerpoint/2010/main" xmlns:p15="http://schemas.microsoft.com/office/powerpoint/2012/main" xmlns:ma14="http://schemas.microsoft.com/office/mac/drawingml/2011/main" val="1"/>
            </a:ext>
          </a:extLst>
        </p:spPr>
        <p:txBody>
          <a:bodyPr wrap="squar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1800">
                <a:solidFill>
                  <a:srgbClr val="000000"/>
                </a:solidFill>
              </a:defRPr>
            </a:pPr>
            <a:r>
              <a:rPr sz="1400">
                <a:cs typeface="Arial"/>
              </a:rPr>
              <a:t>Increase maintenance staff efficiency and overall productivity, streamline workflows, improve customer engagement and satisfaction, capture and show productivity gains, and track overall health of your maintenance program</a:t>
            </a:r>
          </a:p>
        </p:txBody>
      </p:sp>
      <p:sp>
        <p:nvSpPr>
          <p:cNvPr id="16" name="Shape 383"/>
          <p:cNvSpPr/>
          <p:nvPr/>
        </p:nvSpPr>
        <p:spPr>
          <a:xfrm>
            <a:off x="4947954" y="2955653"/>
            <a:ext cx="4821031" cy="861774"/>
          </a:xfrm>
          <a:prstGeom prst="rect">
            <a:avLst/>
          </a:prstGeom>
          <a:ln w="12700">
            <a:miter lim="400000"/>
          </a:ln>
          <a:extLst>
            <a:ext uri="{C572A759-6A51-4108-AA02-DFA0A04FC94B}">
              <ma14:wrappingTextBoxFlag xmln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59="http://schemas.microsoft.com/office/powerpoint/2015/09/main" xmlns:lc="http://schemas.openxmlformats.org/drawingml/2006/lockedCanvas" xmlns:p14="http://schemas.microsoft.com/office/powerpoint/2010/main" xmlns:p15="http://schemas.microsoft.com/office/powerpoint/2012/main" xmlns:ma14="http://schemas.microsoft.com/office/mac/drawingml/2011/main" val="1"/>
            </a:ext>
          </a:extLst>
        </p:spPr>
        <p:txBody>
          <a:bodyPr wrap="squar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1800">
                <a:solidFill>
                  <a:srgbClr val="000000"/>
                </a:solidFill>
              </a:defRPr>
            </a:pPr>
            <a:r>
              <a:rPr sz="1400">
                <a:cs typeface="Arial"/>
              </a:rPr>
              <a:t>Determine success of your preventive maintenance program, transition to being more proactive, reduce backlogged work, increase life expectancy of equipment, and decrease catastrophic failures</a:t>
            </a:r>
          </a:p>
        </p:txBody>
      </p:sp>
      <p:grpSp>
        <p:nvGrpSpPr>
          <p:cNvPr id="17" name="Group 16"/>
          <p:cNvGrpSpPr/>
          <p:nvPr/>
        </p:nvGrpSpPr>
        <p:grpSpPr>
          <a:xfrm>
            <a:off x="2268430" y="2955653"/>
            <a:ext cx="2601698" cy="884040"/>
            <a:chOff x="718115" y="3266361"/>
            <a:chExt cx="2601698" cy="884040"/>
          </a:xfrm>
        </p:grpSpPr>
        <p:pic>
          <p:nvPicPr>
            <p:cNvPr id="18" name="KPI_VisualAssets_Preventative.png"/>
            <p:cNvPicPr/>
            <p:nvPr/>
          </p:nvPicPr>
          <p:blipFill>
            <a:blip r:embed="rId3"/>
            <a:stretch>
              <a:fillRect/>
            </a:stretch>
          </p:blipFill>
          <p:spPr>
            <a:xfrm>
              <a:off x="889600" y="3386541"/>
              <a:ext cx="639168" cy="639168"/>
            </a:xfrm>
            <a:prstGeom prst="rect">
              <a:avLst/>
            </a:prstGeom>
            <a:ln w="12700">
              <a:miter lim="400000"/>
            </a:ln>
          </p:spPr>
        </p:pic>
        <p:sp>
          <p:nvSpPr>
            <p:cNvPr id="19" name="Shape 381"/>
            <p:cNvSpPr/>
            <p:nvPr/>
          </p:nvSpPr>
          <p:spPr>
            <a:xfrm>
              <a:off x="1684794" y="3584712"/>
              <a:ext cx="1635019" cy="169277"/>
            </a:xfrm>
            <a:prstGeom prst="rect">
              <a:avLst/>
            </a:prstGeom>
            <a:ln w="12700">
              <a:miter lim="400000"/>
            </a:ln>
            <a:extLst>
              <a:ext uri="{C572A759-6A51-4108-AA02-DFA0A04FC94B}">
                <ma14:wrappingTextBoxFlag xmln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59="http://schemas.microsoft.com/office/powerpoint/2015/09/main" xmlns:lc="http://schemas.openxmlformats.org/drawingml/2006/lockedCanvas" xmlns:p14="http://schemas.microsoft.com/office/powerpoint/2010/main" xmlns:p15="http://schemas.microsoft.com/office/powerpoint/2012/main" xmlns:ma14="http://schemas.microsoft.com/office/mac/drawingml/2011/main" val="1"/>
              </a:ext>
            </a:extLst>
          </p:spPr>
          <p:txBody>
            <a:bodyPr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1800" b="0" cap="none">
                  <a:solidFill>
                    <a:srgbClr val="000000"/>
                  </a:solidFill>
                </a:defRPr>
              </a:pPr>
              <a:r>
                <a:rPr sz="1100">
                  <a:latin typeface="Arial"/>
                  <a:cs typeface="Arial"/>
                </a:rPr>
                <a:t>preventive</a:t>
              </a:r>
            </a:p>
          </p:txBody>
        </p:sp>
        <p:sp>
          <p:nvSpPr>
            <p:cNvPr id="20" name="Shape 385"/>
            <p:cNvSpPr/>
            <p:nvPr/>
          </p:nvSpPr>
          <p:spPr>
            <a:xfrm>
              <a:off x="718115" y="3266361"/>
              <a:ext cx="2474014" cy="884040"/>
            </a:xfrm>
            <a:prstGeom prst="rect">
              <a:avLst/>
            </a:prstGeom>
            <a:ln w="12700">
              <a:solidFill>
                <a:srgbClr val="6B6A6E"/>
              </a:solidFill>
              <a:custDash>
                <a:ds d="200000" sp="200000"/>
              </a:custDash>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10751">
                <a:lnSpc>
                  <a:spcPct val="90000"/>
                </a:lnSpc>
                <a:defRPr sz="1400">
                  <a:solidFill>
                    <a:srgbClr val="000000"/>
                  </a:solidFill>
                  <a:latin typeface="Merkury Regular"/>
                  <a:ea typeface="Merkury Regular"/>
                  <a:cs typeface="Merkury Regular"/>
                  <a:sym typeface="Merkury Regular"/>
                </a:defRPr>
              </a:pPr>
              <a:endParaRPr sz="900">
                <a:latin typeface="Arial"/>
                <a:cs typeface="Arial"/>
              </a:endParaRPr>
            </a:p>
          </p:txBody>
        </p:sp>
      </p:grpSp>
      <p:sp>
        <p:nvSpPr>
          <p:cNvPr id="21" name="Shape 404"/>
          <p:cNvSpPr/>
          <p:nvPr/>
        </p:nvSpPr>
        <p:spPr>
          <a:xfrm>
            <a:off x="2370488" y="4993550"/>
            <a:ext cx="7601752" cy="307777"/>
          </a:xfrm>
          <a:prstGeom prst="rect">
            <a:avLst/>
          </a:prstGeom>
          <a:ln w="12700">
            <a:miter lim="400000"/>
          </a:ln>
          <a:extLst>
            <a:ext uri="{C572A759-6A51-4108-AA02-DFA0A04FC94B}">
              <ma14:wrappingTextBoxFlag xmln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59="http://schemas.microsoft.com/office/powerpoint/2015/09/main" xmlns:p14="http://schemas.microsoft.com/office/powerpoint/2010/main" xmlns:p15="http://schemas.microsoft.com/office/powerpoint/2012/main" xmlns:ma14="http://schemas.microsoft.com/office/mac/drawingml/2011/main" xmlns:lc="http://schemas.openxmlformats.org/drawingml/2006/lockedCanvas" val="1"/>
            </a:ext>
          </a:extLst>
        </p:spPr>
        <p:txBody>
          <a:bodyPr wrap="squar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sz="1800">
                <a:solidFill>
                  <a:srgbClr val="000000"/>
                </a:solidFill>
              </a:defRPr>
            </a:pPr>
            <a:r>
              <a:rPr lang="en-US" sz="2000" b="1" dirty="0">
                <a:cs typeface="Arial"/>
              </a:rPr>
              <a:t>Key Performance Indicators (KPIs): Past 12 Months</a:t>
            </a:r>
            <a:endParaRPr sz="2000" b="1" dirty="0">
              <a:cs typeface="Arial"/>
            </a:endParaRPr>
          </a:p>
        </p:txBody>
      </p:sp>
      <p:sp>
        <p:nvSpPr>
          <p:cNvPr id="22" name="Shape 404"/>
          <p:cNvSpPr/>
          <p:nvPr/>
        </p:nvSpPr>
        <p:spPr>
          <a:xfrm>
            <a:off x="2358456" y="5572614"/>
            <a:ext cx="7601752" cy="307777"/>
          </a:xfrm>
          <a:prstGeom prst="rect">
            <a:avLst/>
          </a:prstGeom>
          <a:ln w="12700">
            <a:miter lim="400000"/>
          </a:ln>
          <a:extLst>
            <a:ext uri="{C572A759-6A51-4108-AA02-DFA0A04FC94B}">
              <ma14:wrappingTextBoxFlag xmln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59="http://schemas.microsoft.com/office/powerpoint/2015/09/main" xmlns:p14="http://schemas.microsoft.com/office/powerpoint/2010/main" xmlns:p15="http://schemas.microsoft.com/office/powerpoint/2012/main" xmlns:ma14="http://schemas.microsoft.com/office/mac/drawingml/2011/main" xmlns:lc="http://schemas.openxmlformats.org/drawingml/2006/lockedCanvas" val="1"/>
            </a:ext>
          </a:extLst>
        </p:spPr>
        <p:txBody>
          <a:bodyPr wrap="squar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sz="1800">
                <a:solidFill>
                  <a:srgbClr val="000000"/>
                </a:solidFill>
              </a:defRPr>
            </a:pPr>
            <a:r>
              <a:rPr lang="en-US" sz="2000" b="1">
                <a:cs typeface="Arial"/>
              </a:rPr>
              <a:t>Trends: Past 3 Years, plus current year</a:t>
            </a:r>
            <a:endParaRPr sz="2000" b="1">
              <a:cs typeface="Arial"/>
            </a:endParaRPr>
          </a:p>
        </p:txBody>
      </p:sp>
      <p:sp>
        <p:nvSpPr>
          <p:cNvPr id="23" name="Shape 404"/>
          <p:cNvSpPr/>
          <p:nvPr/>
        </p:nvSpPr>
        <p:spPr>
          <a:xfrm>
            <a:off x="2345021" y="4320138"/>
            <a:ext cx="7601752" cy="553998"/>
          </a:xfrm>
          <a:prstGeom prst="rect">
            <a:avLst/>
          </a:prstGeom>
          <a:ln w="12700">
            <a:miter lim="400000"/>
          </a:ln>
          <a:extLst>
            <a:ext uri="{C572A759-6A51-4108-AA02-DFA0A04FC94B}">
              <ma14:wrappingTextBoxFlag xmln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59="http://schemas.microsoft.com/office/powerpoint/2015/09/main" xmlns:p14="http://schemas.microsoft.com/office/powerpoint/2010/main" xmlns:p15="http://schemas.microsoft.com/office/powerpoint/2012/main" xmlns:ma14="http://schemas.microsoft.com/office/mac/drawingml/2011/main" xmlns:lc="http://schemas.openxmlformats.org/drawingml/2006/lockedCanvas" val="1"/>
            </a:ext>
          </a:extLst>
        </p:spPr>
        <p:txBody>
          <a:bodyPr wrap="squar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sz="1800">
                <a:solidFill>
                  <a:srgbClr val="000000"/>
                </a:solidFill>
              </a:defRPr>
            </a:pPr>
            <a:r>
              <a:rPr lang="en-US" sz="3600" b="1" dirty="0">
                <a:solidFill>
                  <a:srgbClr val="003D4C"/>
                </a:solidFill>
                <a:cs typeface="Arial"/>
              </a:rPr>
              <a:t>Time Frame</a:t>
            </a:r>
            <a:endParaRPr sz="3600" b="1" dirty="0">
              <a:solidFill>
                <a:srgbClr val="003D4C"/>
              </a:solidFill>
              <a:cs typeface="Arial"/>
            </a:endParaRPr>
          </a:p>
        </p:txBody>
      </p:sp>
    </p:spTree>
    <p:extLst>
      <p:ext uri="{BB962C8B-B14F-4D97-AF65-F5344CB8AC3E}">
        <p14:creationId xmlns:p14="http://schemas.microsoft.com/office/powerpoint/2010/main" val="3939630306"/>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989FD-F399-4F85-8216-33FDCEBA18FB}"/>
              </a:ext>
            </a:extLst>
          </p:cNvPr>
          <p:cNvSpPr>
            <a:spLocks noGrp="1"/>
          </p:cNvSpPr>
          <p:nvPr>
            <p:ph type="title"/>
          </p:nvPr>
        </p:nvSpPr>
        <p:spPr/>
        <p:txBody>
          <a:bodyPr/>
          <a:lstStyle/>
          <a:p>
            <a:pPr algn="ctr"/>
            <a:r>
              <a:rPr lang="en-US"/>
              <a:t>Ratio of PM to CM by Year</a:t>
            </a:r>
          </a:p>
        </p:txBody>
      </p:sp>
      <p:pic>
        <p:nvPicPr>
          <p:cNvPr id="5" name="Picture 4" descr="&lt;f060a546-5c5f-4b5e-9b4d-0746e18ea325&gt;">
            <a:extLst>
              <a:ext uri="{FF2B5EF4-FFF2-40B4-BE49-F238E27FC236}">
                <a16:creationId xmlns:a16="http://schemas.microsoft.com/office/drawing/2014/main" id="{A05B9E2E-0287-4589-BA59-B1F0A270BE77}"/>
              </a:ext>
            </a:extLst>
          </p:cNvPr>
          <p:cNvPicPr/>
          <p:nvPr/>
        </p:nvPicPr>
        <p:blipFill>
          <a:blip r:embed="rId2">
            <a:extLst>
              <a:ext uri="{28A0092B-C50C-407E-A947-70E740481C1C}">
                <a14:useLocalDpi xmlns:a14="http://schemas.microsoft.com/office/drawing/2010/main" val="0"/>
              </a:ext>
            </a:extLst>
          </a:blip>
          <a:stretch>
            <a:fillRect/>
          </a:stretch>
        </p:blipFill>
        <p:spPr>
          <a:xfrm>
            <a:off x="750039" y="1356674"/>
            <a:ext cx="10696575" cy="4733925"/>
          </a:xfrm>
          <a:prstGeom prst="rect">
            <a:avLst/>
          </a:prstGeom>
        </p:spPr>
      </p:pic>
      <p:sp>
        <p:nvSpPr>
          <p:cNvPr id="4" name="Rectangle 3"/>
          <p:cNvSpPr/>
          <p:nvPr/>
        </p:nvSpPr>
        <p:spPr>
          <a:xfrm>
            <a:off x="750039" y="6091249"/>
            <a:ext cx="5130764" cy="307777"/>
          </a:xfrm>
          <a:prstGeom prst="rect">
            <a:avLst/>
          </a:prstGeom>
        </p:spPr>
        <p:txBody>
          <a:bodyPr wrap="none">
            <a:spAutoFit/>
          </a:bodyPr>
          <a:lstStyle/>
          <a:p>
            <a:r>
              <a:rPr lang="en-US" sz="1400">
                <a:solidFill>
                  <a:srgbClr val="000000"/>
                </a:solidFill>
                <a:latin typeface="Arial" panose="020B0604020202020204" pitchFamily="34" charset="0"/>
                <a:cs typeface="Arial" panose="020B0604020202020204" pitchFamily="34" charset="0"/>
              </a:rPr>
              <a:t>Trend: Past 3 Years, plus current date: based on Created Date</a:t>
            </a:r>
          </a:p>
        </p:txBody>
      </p:sp>
    </p:spTree>
    <p:extLst>
      <p:ext uri="{BB962C8B-B14F-4D97-AF65-F5344CB8AC3E}">
        <p14:creationId xmlns:p14="http://schemas.microsoft.com/office/powerpoint/2010/main" val="53138593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2E4F-A1A8-4C39-B135-0F40E8B8E15E}"/>
              </a:ext>
            </a:extLst>
          </p:cNvPr>
          <p:cNvSpPr>
            <a:spLocks noGrp="1"/>
          </p:cNvSpPr>
          <p:nvPr>
            <p:ph type="title"/>
          </p:nvPr>
        </p:nvSpPr>
        <p:spPr/>
        <p:txBody>
          <a:bodyPr/>
          <a:lstStyle/>
          <a:p>
            <a:pPr algn="ctr"/>
            <a:r>
              <a:rPr lang="en-US"/>
              <a:t>Percentage of PM WOs Completed in a Month or Less</a:t>
            </a:r>
          </a:p>
        </p:txBody>
      </p:sp>
      <p:pic>
        <p:nvPicPr>
          <p:cNvPr id="5" name="Content Placeholder 4" descr="&lt;a55d0d80-34ce-4207-be3c-03bdf7d6a29b&gt;">
            <a:extLst>
              <a:ext uri="{FF2B5EF4-FFF2-40B4-BE49-F238E27FC236}">
                <a16:creationId xmlns:a16="http://schemas.microsoft.com/office/drawing/2014/main" id="{BAC026D0-2385-4BBE-AF67-65F32D2EE2E4}"/>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611820" y="1690688"/>
            <a:ext cx="6972300" cy="2971800"/>
          </a:xfrm>
        </p:spPr>
      </p:pic>
      <p:pic>
        <p:nvPicPr>
          <p:cNvPr id="7" name="Picture 6" descr="&lt;c2e67f90-419c-43b3-8928-f10c5f4145ab&gt;">
            <a:extLst>
              <a:ext uri="{FF2B5EF4-FFF2-40B4-BE49-F238E27FC236}">
                <a16:creationId xmlns:a16="http://schemas.microsoft.com/office/drawing/2014/main" id="{6BEC4715-0887-45E1-9D97-C615FB53ADCB}"/>
              </a:ext>
            </a:extLst>
          </p:cNvPr>
          <p:cNvPicPr/>
          <p:nvPr/>
        </p:nvPicPr>
        <p:blipFill>
          <a:blip r:embed="rId3">
            <a:extLst>
              <a:ext uri="{28A0092B-C50C-407E-A947-70E740481C1C}">
                <a14:useLocalDpi xmlns:a14="http://schemas.microsoft.com/office/drawing/2010/main" val="0"/>
              </a:ext>
            </a:extLst>
          </a:blip>
          <a:stretch>
            <a:fillRect/>
          </a:stretch>
        </p:blipFill>
        <p:spPr>
          <a:xfrm>
            <a:off x="431800" y="4871545"/>
            <a:ext cx="11325225" cy="981075"/>
          </a:xfrm>
          <a:prstGeom prst="rect">
            <a:avLst/>
          </a:prstGeom>
        </p:spPr>
      </p:pic>
      <p:sp>
        <p:nvSpPr>
          <p:cNvPr id="3" name="Rectangle 2"/>
          <p:cNvSpPr/>
          <p:nvPr/>
        </p:nvSpPr>
        <p:spPr>
          <a:xfrm>
            <a:off x="431801" y="5922199"/>
            <a:ext cx="11328400" cy="738664"/>
          </a:xfrm>
          <a:prstGeom prst="rect">
            <a:avLst/>
          </a:prstGeom>
        </p:spPr>
        <p:txBody>
          <a:bodyPr wrap="square">
            <a:spAutoFit/>
          </a:bodyPr>
          <a:lstStyle/>
          <a:p>
            <a:r>
              <a:rPr lang="en-US" sz="1400">
                <a:solidFill>
                  <a:srgbClr val="000000"/>
                </a:solidFill>
                <a:latin typeface="Arial" panose="020B0604020202020204" pitchFamily="34" charset="0"/>
                <a:cs typeface="Arial" panose="020B0604020202020204" pitchFamily="34" charset="0"/>
              </a:rPr>
              <a:t>This metric is a measurement of the responsiveness of proactive work.  An above average measurement here leads to higher productivity and a decrease in backlog. This compares Completion Date – Start Date (uses Request Date if Start Date is not used) to see what % of PM WO’s are completed in 30 Days or Less. (Rolling 12 Months)</a:t>
            </a:r>
          </a:p>
        </p:txBody>
      </p:sp>
    </p:spTree>
    <p:extLst>
      <p:ext uri="{BB962C8B-B14F-4D97-AF65-F5344CB8AC3E}">
        <p14:creationId xmlns:p14="http://schemas.microsoft.com/office/powerpoint/2010/main" val="108590806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A7F7C-F39C-4D23-9568-CA2CF02F48B1}"/>
              </a:ext>
            </a:extLst>
          </p:cNvPr>
          <p:cNvSpPr>
            <a:spLocks noGrp="1"/>
          </p:cNvSpPr>
          <p:nvPr>
            <p:ph type="title"/>
          </p:nvPr>
        </p:nvSpPr>
        <p:spPr/>
        <p:txBody>
          <a:bodyPr/>
          <a:lstStyle/>
          <a:p>
            <a:pPr algn="ctr"/>
            <a:r>
              <a:rPr lang="en-US"/>
              <a:t>% of PMs Completed 30 Days or Less by Year</a:t>
            </a:r>
          </a:p>
        </p:txBody>
      </p:sp>
      <p:pic>
        <p:nvPicPr>
          <p:cNvPr id="5" name="Content Placeholder 4" descr="&lt;a803d671-0ebc-45c6-8009-79ebef1dfd35&gt;">
            <a:extLst>
              <a:ext uri="{FF2B5EF4-FFF2-40B4-BE49-F238E27FC236}">
                <a16:creationId xmlns:a16="http://schemas.microsoft.com/office/drawing/2014/main" id="{405445ED-C17F-4D17-8FFB-B7E6F9FD0419}"/>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832096" y="1690688"/>
            <a:ext cx="10277475" cy="4486275"/>
          </a:xfrm>
        </p:spPr>
      </p:pic>
      <p:sp>
        <p:nvSpPr>
          <p:cNvPr id="3" name="Rectangle 2"/>
          <p:cNvSpPr/>
          <p:nvPr/>
        </p:nvSpPr>
        <p:spPr>
          <a:xfrm>
            <a:off x="832096" y="6169679"/>
            <a:ext cx="6096000" cy="307777"/>
          </a:xfrm>
          <a:prstGeom prst="rect">
            <a:avLst/>
          </a:prstGeom>
        </p:spPr>
        <p:txBody>
          <a:bodyPr>
            <a:spAutoFit/>
          </a:bodyPr>
          <a:lstStyle/>
          <a:p>
            <a:r>
              <a:rPr lang="en-US" sz="1400">
                <a:solidFill>
                  <a:srgbClr val="000000"/>
                </a:solidFill>
                <a:latin typeface="Arial" panose="020B0604020202020204" pitchFamily="34" charset="0"/>
                <a:cs typeface="Arial" panose="020B0604020202020204" pitchFamily="34" charset="0"/>
              </a:rPr>
              <a:t>Trend: Past 3 Years, plus current date: based on Completion Date</a:t>
            </a:r>
          </a:p>
        </p:txBody>
      </p:sp>
    </p:spTree>
    <p:extLst>
      <p:ext uri="{BB962C8B-B14F-4D97-AF65-F5344CB8AC3E}">
        <p14:creationId xmlns:p14="http://schemas.microsoft.com/office/powerpoint/2010/main" val="96890448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EFC9A-46D7-4D25-B3E6-0957965884E9}"/>
              </a:ext>
            </a:extLst>
          </p:cNvPr>
          <p:cNvSpPr>
            <a:spLocks noGrp="1"/>
          </p:cNvSpPr>
          <p:nvPr>
            <p:ph type="title"/>
          </p:nvPr>
        </p:nvSpPr>
        <p:spPr/>
        <p:txBody>
          <a:bodyPr/>
          <a:lstStyle/>
          <a:p>
            <a:pPr algn="ctr"/>
            <a:r>
              <a:rPr lang="en-US"/>
              <a:t>Hours Spent on PMs by Month, Year</a:t>
            </a:r>
          </a:p>
        </p:txBody>
      </p:sp>
      <p:pic>
        <p:nvPicPr>
          <p:cNvPr id="7" name="Content Placeholder 6" descr="&lt;gmCtfk&gt;">
            <a:extLst>
              <a:ext uri="{FF2B5EF4-FFF2-40B4-BE49-F238E27FC236}">
                <a16:creationId xmlns:a16="http://schemas.microsoft.com/office/drawing/2014/main" id="{DF9028C1-9416-43E7-A27B-C9E24624EF8A}"/>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838200" y="1690688"/>
            <a:ext cx="10706100" cy="4800600"/>
          </a:xfrm>
        </p:spPr>
      </p:pic>
    </p:spTree>
    <p:extLst>
      <p:ext uri="{BB962C8B-B14F-4D97-AF65-F5344CB8AC3E}">
        <p14:creationId xmlns:p14="http://schemas.microsoft.com/office/powerpoint/2010/main" val="2206064883"/>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31F49-5786-478A-9B13-314B8FD8FB35}"/>
              </a:ext>
            </a:extLst>
          </p:cNvPr>
          <p:cNvSpPr>
            <a:spLocks noGrp="1"/>
          </p:cNvSpPr>
          <p:nvPr>
            <p:ph type="title"/>
          </p:nvPr>
        </p:nvSpPr>
        <p:spPr>
          <a:xfrm>
            <a:off x="838200" y="354615"/>
            <a:ext cx="10515600" cy="1325563"/>
          </a:xfrm>
        </p:spPr>
        <p:txBody>
          <a:bodyPr/>
          <a:lstStyle/>
          <a:p>
            <a:pPr algn="ctr"/>
            <a:r>
              <a:rPr lang="en-US"/>
              <a:t>Hours Spent on PM by Year</a:t>
            </a:r>
          </a:p>
        </p:txBody>
      </p:sp>
      <p:pic>
        <p:nvPicPr>
          <p:cNvPr id="5" name="Content Placeholder 4" descr="&lt;JPDf&gt;">
            <a:extLst>
              <a:ext uri="{FF2B5EF4-FFF2-40B4-BE49-F238E27FC236}">
                <a16:creationId xmlns:a16="http://schemas.microsoft.com/office/drawing/2014/main" id="{75129A87-2C16-4677-88EA-D9B907959CC6}"/>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838200" y="1480467"/>
            <a:ext cx="10515600" cy="4514850"/>
          </a:xfrm>
        </p:spPr>
      </p:pic>
      <p:sp>
        <p:nvSpPr>
          <p:cNvPr id="3" name="Rectangle 2"/>
          <p:cNvSpPr/>
          <p:nvPr/>
        </p:nvSpPr>
        <p:spPr>
          <a:xfrm>
            <a:off x="838200" y="5996261"/>
            <a:ext cx="5130764" cy="307777"/>
          </a:xfrm>
          <a:prstGeom prst="rect">
            <a:avLst/>
          </a:prstGeom>
        </p:spPr>
        <p:txBody>
          <a:bodyPr wrap="none">
            <a:spAutoFit/>
          </a:bodyPr>
          <a:lstStyle/>
          <a:p>
            <a:r>
              <a:rPr lang="en-US" sz="1400">
                <a:solidFill>
                  <a:srgbClr val="000000"/>
                </a:solidFill>
                <a:latin typeface="Arial" panose="020B0604020202020204" pitchFamily="34" charset="0"/>
                <a:cs typeface="Arial" panose="020B0604020202020204" pitchFamily="34" charset="0"/>
              </a:rPr>
              <a:t>Trend: Past 3 Years, plus current date: based on Created Date</a:t>
            </a:r>
          </a:p>
        </p:txBody>
      </p:sp>
    </p:spTree>
    <p:extLst>
      <p:ext uri="{BB962C8B-B14F-4D97-AF65-F5344CB8AC3E}">
        <p14:creationId xmlns:p14="http://schemas.microsoft.com/office/powerpoint/2010/main" val="353771982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777E7-101A-4ADF-BC24-4C7295B434F1}"/>
              </a:ext>
            </a:extLst>
          </p:cNvPr>
          <p:cNvSpPr>
            <a:spLocks noGrp="1"/>
          </p:cNvSpPr>
          <p:nvPr>
            <p:ph type="title"/>
          </p:nvPr>
        </p:nvSpPr>
        <p:spPr/>
        <p:txBody>
          <a:bodyPr/>
          <a:lstStyle/>
          <a:p>
            <a:pPr algn="ctr"/>
            <a:r>
              <a:rPr lang="en-US"/>
              <a:t>Total Number of Work Orders</a:t>
            </a:r>
          </a:p>
        </p:txBody>
      </p:sp>
      <p:pic>
        <p:nvPicPr>
          <p:cNvPr id="5" name="Content Placeholder 4" descr="&lt;b642ee52-09a4-47a5-b491-4172eea76484&gt;">
            <a:extLst>
              <a:ext uri="{FF2B5EF4-FFF2-40B4-BE49-F238E27FC236}">
                <a16:creationId xmlns:a16="http://schemas.microsoft.com/office/drawing/2014/main" id="{0042D4E1-2A70-4912-B6A8-77CEFCA37D64}"/>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256771" y="1468587"/>
            <a:ext cx="7677150" cy="1724025"/>
          </a:xfrm>
        </p:spPr>
      </p:pic>
      <p:pic>
        <p:nvPicPr>
          <p:cNvPr id="4" name="Picture 3" descr="&lt;ApwfCp&gt;">
            <a:extLst>
              <a:ext uri="{FF2B5EF4-FFF2-40B4-BE49-F238E27FC236}">
                <a16:creationId xmlns:a16="http://schemas.microsoft.com/office/drawing/2014/main" id="{F7DFC2E9-C6C0-4D2C-B73D-B48176F9BBD4}"/>
              </a:ext>
            </a:extLst>
          </p:cNvPr>
          <p:cNvPicPr/>
          <p:nvPr/>
        </p:nvPicPr>
        <p:blipFill>
          <a:blip r:embed="rId3">
            <a:extLst>
              <a:ext uri="{28A0092B-C50C-407E-A947-70E740481C1C}">
                <a14:useLocalDpi xmlns:a14="http://schemas.microsoft.com/office/drawing/2010/main" val="0"/>
              </a:ext>
            </a:extLst>
          </a:blip>
          <a:stretch>
            <a:fillRect/>
          </a:stretch>
        </p:blipFill>
        <p:spPr>
          <a:xfrm>
            <a:off x="223933" y="3809521"/>
            <a:ext cx="5743575" cy="1371600"/>
          </a:xfrm>
          <a:prstGeom prst="rect">
            <a:avLst/>
          </a:prstGeom>
        </p:spPr>
      </p:pic>
      <p:pic>
        <p:nvPicPr>
          <p:cNvPr id="7" name="Picture 6" descr="&lt;RmJbkB&gt;">
            <a:extLst>
              <a:ext uri="{FF2B5EF4-FFF2-40B4-BE49-F238E27FC236}">
                <a16:creationId xmlns:a16="http://schemas.microsoft.com/office/drawing/2014/main" id="{CCE14FD9-40BC-4D37-BA1E-8F4D28BA9944}"/>
              </a:ext>
            </a:extLst>
          </p:cNvPr>
          <p:cNvPicPr/>
          <p:nvPr/>
        </p:nvPicPr>
        <p:blipFill>
          <a:blip r:embed="rId4">
            <a:extLst>
              <a:ext uri="{28A0092B-C50C-407E-A947-70E740481C1C}">
                <a14:useLocalDpi xmlns:a14="http://schemas.microsoft.com/office/drawing/2010/main" val="0"/>
              </a:ext>
            </a:extLst>
          </a:blip>
          <a:stretch>
            <a:fillRect/>
          </a:stretch>
        </p:blipFill>
        <p:spPr>
          <a:xfrm>
            <a:off x="6227380" y="3796700"/>
            <a:ext cx="5686425" cy="1371600"/>
          </a:xfrm>
          <a:prstGeom prst="rect">
            <a:avLst/>
          </a:prstGeom>
        </p:spPr>
      </p:pic>
      <p:sp>
        <p:nvSpPr>
          <p:cNvPr id="3" name="Rectangle 2"/>
          <p:cNvSpPr/>
          <p:nvPr/>
        </p:nvSpPr>
        <p:spPr>
          <a:xfrm>
            <a:off x="2935013" y="5596787"/>
            <a:ext cx="6321971" cy="523220"/>
          </a:xfrm>
          <a:prstGeom prst="rect">
            <a:avLst/>
          </a:prstGeom>
        </p:spPr>
        <p:txBody>
          <a:bodyPr wrap="square">
            <a:spAutoFit/>
          </a:bodyPr>
          <a:lstStyle/>
          <a:p>
            <a:r>
              <a:rPr lang="en-US" sz="1400" dirty="0">
                <a:solidFill>
                  <a:srgbClr val="000000"/>
                </a:solidFill>
                <a:latin typeface="Arial" panose="020B0604020202020204" pitchFamily="34" charset="0"/>
                <a:cs typeface="Arial" panose="020B0604020202020204" pitchFamily="34" charset="0"/>
              </a:rPr>
              <a:t>This reflects how many repairs and jobs were captured in the 12 month rolling window. (includes all statuses)</a:t>
            </a:r>
          </a:p>
        </p:txBody>
      </p:sp>
    </p:spTree>
    <p:extLst>
      <p:ext uri="{BB962C8B-B14F-4D97-AF65-F5344CB8AC3E}">
        <p14:creationId xmlns:p14="http://schemas.microsoft.com/office/powerpoint/2010/main" val="91667835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CA089-666A-4255-AEE0-03CDA0A59B6B}"/>
              </a:ext>
            </a:extLst>
          </p:cNvPr>
          <p:cNvSpPr>
            <a:spLocks noGrp="1"/>
          </p:cNvSpPr>
          <p:nvPr>
            <p:ph type="title"/>
          </p:nvPr>
        </p:nvSpPr>
        <p:spPr>
          <a:xfrm>
            <a:off x="838200" y="375635"/>
            <a:ext cx="10515600" cy="1325563"/>
          </a:xfrm>
        </p:spPr>
        <p:txBody>
          <a:bodyPr/>
          <a:lstStyle/>
          <a:p>
            <a:pPr algn="ctr"/>
            <a:r>
              <a:rPr lang="en-US"/>
              <a:t>Work Orders Per Squarefoot</a:t>
            </a:r>
          </a:p>
        </p:txBody>
      </p:sp>
      <p:pic>
        <p:nvPicPr>
          <p:cNvPr id="8" name="Content Placeholder 7" descr="&lt;27d91210-d8d3-4a81-9641-184352d0f2ab&gt;">
            <a:extLst>
              <a:ext uri="{FF2B5EF4-FFF2-40B4-BE49-F238E27FC236}">
                <a16:creationId xmlns:a16="http://schemas.microsoft.com/office/drawing/2014/main" id="{7436E70A-5D2C-427F-9007-64F2B06B2CF6}"/>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76048" y="4790005"/>
            <a:ext cx="11839575" cy="1019175"/>
          </a:xfrm>
        </p:spPr>
      </p:pic>
      <p:pic>
        <p:nvPicPr>
          <p:cNvPr id="10" name="Picture 9" descr="&lt;852aa715-f343-4989-a224-0577ad9de087&gt;">
            <a:extLst>
              <a:ext uri="{FF2B5EF4-FFF2-40B4-BE49-F238E27FC236}">
                <a16:creationId xmlns:a16="http://schemas.microsoft.com/office/drawing/2014/main" id="{4840F4CA-73EA-4E77-9EBA-CF937443F1DB}"/>
              </a:ext>
            </a:extLst>
          </p:cNvPr>
          <p:cNvPicPr/>
          <p:nvPr/>
        </p:nvPicPr>
        <p:blipFill>
          <a:blip r:embed="rId3">
            <a:extLst>
              <a:ext uri="{28A0092B-C50C-407E-A947-70E740481C1C}">
                <a14:useLocalDpi xmlns:a14="http://schemas.microsoft.com/office/drawing/2010/main" val="0"/>
              </a:ext>
            </a:extLst>
          </a:blip>
          <a:stretch>
            <a:fillRect/>
          </a:stretch>
        </p:blipFill>
        <p:spPr>
          <a:xfrm>
            <a:off x="3082637" y="1541397"/>
            <a:ext cx="6029325" cy="3076575"/>
          </a:xfrm>
          <a:prstGeom prst="rect">
            <a:avLst/>
          </a:prstGeom>
        </p:spPr>
      </p:pic>
      <p:sp>
        <p:nvSpPr>
          <p:cNvPr id="3" name="Rectangle 2"/>
          <p:cNvSpPr/>
          <p:nvPr/>
        </p:nvSpPr>
        <p:spPr>
          <a:xfrm>
            <a:off x="914400" y="5982367"/>
            <a:ext cx="10439400" cy="523220"/>
          </a:xfrm>
          <a:prstGeom prst="rect">
            <a:avLst/>
          </a:prstGeom>
        </p:spPr>
        <p:txBody>
          <a:bodyPr wrap="square">
            <a:spAutoFit/>
          </a:bodyPr>
          <a:lstStyle/>
          <a:p>
            <a:pPr algn="ctr"/>
            <a:r>
              <a:rPr lang="en-US" sz="1400">
                <a:solidFill>
                  <a:srgbClr val="000000"/>
                </a:solidFill>
                <a:latin typeface="Arial" panose="020B0604020202020204" pitchFamily="34" charset="0"/>
                <a:cs typeface="Arial" panose="020B0604020202020204" pitchFamily="34" charset="0"/>
              </a:rPr>
              <a:t>Total count of work orders for a 12 month rolling window </a:t>
            </a:r>
            <a:r>
              <a:rPr lang="en-US" sz="1400" i="1">
                <a:solidFill>
                  <a:srgbClr val="000000"/>
                </a:solidFill>
                <a:latin typeface="Arial" panose="020B0604020202020204" pitchFamily="34" charset="0"/>
                <a:cs typeface="Arial" panose="020B0604020202020204" pitchFamily="34" charset="0"/>
              </a:rPr>
              <a:t>(this month – last 12 months, ignores rejected work)</a:t>
            </a:r>
            <a:r>
              <a:rPr lang="en-US" sz="1400">
                <a:solidFill>
                  <a:srgbClr val="000000"/>
                </a:solidFill>
                <a:latin typeface="Arial" panose="020B0604020202020204" pitchFamily="34" charset="0"/>
                <a:cs typeface="Arial" panose="020B0604020202020204" pitchFamily="34" charset="0"/>
              </a:rPr>
              <a:t> divided by the total sum of square footage. </a:t>
            </a:r>
          </a:p>
        </p:txBody>
      </p:sp>
    </p:spTree>
    <p:extLst>
      <p:ext uri="{BB962C8B-B14F-4D97-AF65-F5344CB8AC3E}">
        <p14:creationId xmlns:p14="http://schemas.microsoft.com/office/powerpoint/2010/main" val="122596027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29401-0684-47DD-8B63-AA9D54A0ABB0}"/>
              </a:ext>
            </a:extLst>
          </p:cNvPr>
          <p:cNvSpPr>
            <a:spLocks noGrp="1"/>
          </p:cNvSpPr>
          <p:nvPr>
            <p:ph type="title"/>
          </p:nvPr>
        </p:nvSpPr>
        <p:spPr/>
        <p:txBody>
          <a:bodyPr/>
          <a:lstStyle/>
          <a:p>
            <a:pPr algn="ctr"/>
            <a:r>
              <a:rPr lang="en-US"/>
              <a:t>Total Number of Work Orders by Month/Year</a:t>
            </a:r>
          </a:p>
        </p:txBody>
      </p:sp>
      <p:pic>
        <p:nvPicPr>
          <p:cNvPr id="5" name="Content Placeholder 4" descr="&lt;AQGGJDY&gt;">
            <a:extLst>
              <a:ext uri="{FF2B5EF4-FFF2-40B4-BE49-F238E27FC236}">
                <a16:creationId xmlns:a16="http://schemas.microsoft.com/office/drawing/2014/main" id="{D485D5CC-06B5-4C83-8511-7FB218B16E7B}"/>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861086" y="1690688"/>
            <a:ext cx="7905750" cy="4448175"/>
          </a:xfrm>
        </p:spPr>
      </p:pic>
      <p:sp>
        <p:nvSpPr>
          <p:cNvPr id="3" name="Rectangle 2"/>
          <p:cNvSpPr/>
          <p:nvPr/>
        </p:nvSpPr>
        <p:spPr>
          <a:xfrm>
            <a:off x="1861086" y="6295806"/>
            <a:ext cx="5130764" cy="307777"/>
          </a:xfrm>
          <a:prstGeom prst="rect">
            <a:avLst/>
          </a:prstGeom>
        </p:spPr>
        <p:txBody>
          <a:bodyPr wrap="none">
            <a:spAutoFit/>
          </a:bodyPr>
          <a:lstStyle/>
          <a:p>
            <a:r>
              <a:rPr lang="en-US" sz="1400">
                <a:solidFill>
                  <a:srgbClr val="000000"/>
                </a:solidFill>
                <a:latin typeface="Arial" panose="020B0604020202020204" pitchFamily="34" charset="0"/>
                <a:cs typeface="Arial" panose="020B0604020202020204" pitchFamily="34" charset="0"/>
              </a:rPr>
              <a:t>Trend: Past 3 Years, plus current date: based on Created Date</a:t>
            </a:r>
          </a:p>
        </p:txBody>
      </p:sp>
    </p:spTree>
    <p:extLst>
      <p:ext uri="{BB962C8B-B14F-4D97-AF65-F5344CB8AC3E}">
        <p14:creationId xmlns:p14="http://schemas.microsoft.com/office/powerpoint/2010/main" val="228490737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0B176-DB3C-488B-8D82-D311A187E6F7}"/>
              </a:ext>
            </a:extLst>
          </p:cNvPr>
          <p:cNvSpPr>
            <a:spLocks noGrp="1"/>
          </p:cNvSpPr>
          <p:nvPr>
            <p:ph type="title"/>
          </p:nvPr>
        </p:nvSpPr>
        <p:spPr/>
        <p:txBody>
          <a:bodyPr/>
          <a:lstStyle/>
          <a:p>
            <a:pPr algn="ctr"/>
            <a:r>
              <a:rPr lang="en-US"/>
              <a:t>Total Number of Work Orders by Year</a:t>
            </a:r>
          </a:p>
        </p:txBody>
      </p:sp>
      <p:pic>
        <p:nvPicPr>
          <p:cNvPr id="5" name="Content Placeholder 4" descr="&lt;hjjQEWh&gt;">
            <a:extLst>
              <a:ext uri="{FF2B5EF4-FFF2-40B4-BE49-F238E27FC236}">
                <a16:creationId xmlns:a16="http://schemas.microsoft.com/office/drawing/2014/main" id="{6741EA7E-F4B4-4E97-9040-673E55D7425E}"/>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522883" y="1690688"/>
            <a:ext cx="8534400" cy="4800600"/>
          </a:xfrm>
        </p:spPr>
      </p:pic>
    </p:spTree>
    <p:extLst>
      <p:ext uri="{BB962C8B-B14F-4D97-AF65-F5344CB8AC3E}">
        <p14:creationId xmlns:p14="http://schemas.microsoft.com/office/powerpoint/2010/main" val="265267017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99DFE-9A1C-4B06-A51D-CABBE91B3A53}"/>
              </a:ext>
            </a:extLst>
          </p:cNvPr>
          <p:cNvSpPr>
            <a:spLocks noGrp="1"/>
          </p:cNvSpPr>
          <p:nvPr>
            <p:ph type="title"/>
          </p:nvPr>
        </p:nvSpPr>
        <p:spPr/>
        <p:txBody>
          <a:bodyPr>
            <a:normAutofit/>
          </a:bodyPr>
          <a:lstStyle/>
          <a:p>
            <a:pPr algn="ctr"/>
            <a:r>
              <a:rPr lang="en-US" sz="4000"/>
              <a:t>Percentage of Completed Work with Data Quality</a:t>
            </a:r>
          </a:p>
        </p:txBody>
      </p:sp>
      <p:pic>
        <p:nvPicPr>
          <p:cNvPr id="4" name="Picture 3" descr="&lt;fUwRT&gt;">
            <a:extLst>
              <a:ext uri="{FF2B5EF4-FFF2-40B4-BE49-F238E27FC236}">
                <a16:creationId xmlns:a16="http://schemas.microsoft.com/office/drawing/2014/main" id="{7EB7F17D-52DF-4A5C-9254-E4514D8A8EAA}"/>
              </a:ext>
            </a:extLst>
          </p:cNvPr>
          <p:cNvPicPr/>
          <p:nvPr/>
        </p:nvPicPr>
        <p:blipFill>
          <a:blip r:embed="rId2">
            <a:extLst>
              <a:ext uri="{28A0092B-C50C-407E-A947-70E740481C1C}">
                <a14:useLocalDpi xmlns:a14="http://schemas.microsoft.com/office/drawing/2010/main" val="0"/>
              </a:ext>
            </a:extLst>
          </a:blip>
          <a:stretch>
            <a:fillRect/>
          </a:stretch>
        </p:blipFill>
        <p:spPr>
          <a:xfrm>
            <a:off x="1288257" y="1690688"/>
            <a:ext cx="9172575" cy="5162550"/>
          </a:xfrm>
          <a:prstGeom prst="rect">
            <a:avLst/>
          </a:prstGeom>
        </p:spPr>
      </p:pic>
    </p:spTree>
    <p:extLst>
      <p:ext uri="{BB962C8B-B14F-4D97-AF65-F5344CB8AC3E}">
        <p14:creationId xmlns:p14="http://schemas.microsoft.com/office/powerpoint/2010/main" val="125826743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FA8B5-3E24-4A48-A50E-BC54AF76A875}"/>
              </a:ext>
            </a:extLst>
          </p:cNvPr>
          <p:cNvSpPr>
            <a:spLocks noGrp="1"/>
          </p:cNvSpPr>
          <p:nvPr>
            <p:ph type="title"/>
          </p:nvPr>
        </p:nvSpPr>
        <p:spPr/>
        <p:txBody>
          <a:bodyPr/>
          <a:lstStyle/>
          <a:p>
            <a:pPr algn="ctr"/>
            <a:r>
              <a:rPr lang="en-US"/>
              <a:t>Percentage of Work Orders Completed in Less than a Week</a:t>
            </a:r>
          </a:p>
        </p:txBody>
      </p:sp>
      <p:pic>
        <p:nvPicPr>
          <p:cNvPr id="5" name="Content Placeholder 4" descr="&lt;2336e500-f6f5-4d5f-89fa-c8f0dffb11b3&gt;">
            <a:extLst>
              <a:ext uri="{FF2B5EF4-FFF2-40B4-BE49-F238E27FC236}">
                <a16:creationId xmlns:a16="http://schemas.microsoft.com/office/drawing/2014/main" id="{3B0DB847-ED5D-4700-9857-7F9DB612DC7C}"/>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090814" y="1690688"/>
            <a:ext cx="8010525" cy="2571750"/>
          </a:xfrm>
        </p:spPr>
      </p:pic>
      <p:pic>
        <p:nvPicPr>
          <p:cNvPr id="7" name="Picture 6" descr="&lt;cab0055b-c396-42c7-afd9-1ca13e497cd7&gt;">
            <a:extLst>
              <a:ext uri="{FF2B5EF4-FFF2-40B4-BE49-F238E27FC236}">
                <a16:creationId xmlns:a16="http://schemas.microsoft.com/office/drawing/2014/main" id="{34CB0C78-1748-4D66-9E86-CF1C85BD2C53}"/>
              </a:ext>
            </a:extLst>
          </p:cNvPr>
          <p:cNvPicPr/>
          <p:nvPr/>
        </p:nvPicPr>
        <p:blipFill>
          <a:blip r:embed="rId3">
            <a:extLst>
              <a:ext uri="{28A0092B-C50C-407E-A947-70E740481C1C}">
                <a14:useLocalDpi xmlns:a14="http://schemas.microsoft.com/office/drawing/2010/main" val="0"/>
              </a:ext>
            </a:extLst>
          </a:blip>
          <a:stretch>
            <a:fillRect/>
          </a:stretch>
        </p:blipFill>
        <p:spPr>
          <a:xfrm>
            <a:off x="380999" y="4382814"/>
            <a:ext cx="11430000" cy="1019175"/>
          </a:xfrm>
          <a:prstGeom prst="rect">
            <a:avLst/>
          </a:prstGeom>
        </p:spPr>
      </p:pic>
      <p:sp>
        <p:nvSpPr>
          <p:cNvPr id="3" name="Rectangle 2"/>
          <p:cNvSpPr/>
          <p:nvPr/>
        </p:nvSpPr>
        <p:spPr>
          <a:xfrm>
            <a:off x="838199" y="5525818"/>
            <a:ext cx="10515600" cy="1169551"/>
          </a:xfrm>
          <a:prstGeom prst="rect">
            <a:avLst/>
          </a:prstGeom>
        </p:spPr>
        <p:txBody>
          <a:bodyPr wrap="square">
            <a:spAutoFit/>
          </a:bodyPr>
          <a:lstStyle/>
          <a:p>
            <a:r>
              <a:rPr lang="en-US" sz="1400">
                <a:solidFill>
                  <a:srgbClr val="000000"/>
                </a:solidFill>
                <a:latin typeface="Arial" panose="020B0604020202020204" pitchFamily="34" charset="0"/>
                <a:cs typeface="Arial" panose="020B0604020202020204" pitchFamily="34" charset="0"/>
              </a:rPr>
              <a:t>This KPI indicates how much work an institution is able to complete in 7 calendar days.  Below the national average suggests potential process improvements for managing and completing work.  Above the national average could be a sign you have embraced mobile, your staff completes their own work assignments online and/or have reduced (or eliminated) paper in your processes. This compares Completion Date – Start Date (uses Request Date if Start Date is not used)  for WO’s with a Priority of Low, Med or High &amp; ignores PM’s to see what % of PM WO’s are completed in 7 Days or Less. (Rolling 12 Months)</a:t>
            </a:r>
          </a:p>
        </p:txBody>
      </p:sp>
    </p:spTree>
    <p:extLst>
      <p:ext uri="{BB962C8B-B14F-4D97-AF65-F5344CB8AC3E}">
        <p14:creationId xmlns:p14="http://schemas.microsoft.com/office/powerpoint/2010/main" val="366413448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B21B5-216A-4DD8-9EC4-90B9FBE8C35B}"/>
              </a:ext>
            </a:extLst>
          </p:cNvPr>
          <p:cNvSpPr>
            <a:spLocks noGrp="1"/>
          </p:cNvSpPr>
          <p:nvPr>
            <p:ph type="title"/>
          </p:nvPr>
        </p:nvSpPr>
        <p:spPr/>
        <p:txBody>
          <a:bodyPr/>
          <a:lstStyle/>
          <a:p>
            <a:pPr algn="ctr"/>
            <a:r>
              <a:rPr lang="en-US"/>
              <a:t>% of Reactive Work Completed in a Week or Less by Month/Year</a:t>
            </a:r>
          </a:p>
        </p:txBody>
      </p:sp>
      <p:pic>
        <p:nvPicPr>
          <p:cNvPr id="6" name="Content Placeholder 5" descr="&lt;BajPvYm_3&gt;">
            <a:extLst>
              <a:ext uri="{FF2B5EF4-FFF2-40B4-BE49-F238E27FC236}">
                <a16:creationId xmlns:a16="http://schemas.microsoft.com/office/drawing/2014/main" id="{9449F63E-A7A0-41E4-9146-50FCC54723B2}"/>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432399" y="1922530"/>
            <a:ext cx="9324975" cy="3686175"/>
          </a:xfrm>
        </p:spPr>
      </p:pic>
      <p:sp>
        <p:nvSpPr>
          <p:cNvPr id="3" name="Rectangle 2"/>
          <p:cNvSpPr/>
          <p:nvPr/>
        </p:nvSpPr>
        <p:spPr>
          <a:xfrm>
            <a:off x="838200" y="5604642"/>
            <a:ext cx="10515600" cy="738664"/>
          </a:xfrm>
          <a:prstGeom prst="rect">
            <a:avLst/>
          </a:prstGeom>
        </p:spPr>
        <p:txBody>
          <a:bodyPr wrap="square">
            <a:spAutoFit/>
          </a:bodyPr>
          <a:lstStyle/>
          <a:p>
            <a:r>
              <a:rPr lang="en-US" sz="1400"/>
              <a:t>This compares Completion Date – Start Date (uses Request Date if Start Date is not used)  for WO’s with a Priority of Low, Med or High &amp; ignores PM’s to see what % of PM WO’s are completed in 7 Days or Less. (Trend: Past 3 Years, plus current date: based on Completion Date)</a:t>
            </a:r>
          </a:p>
        </p:txBody>
      </p:sp>
    </p:spTree>
    <p:extLst>
      <p:ext uri="{BB962C8B-B14F-4D97-AF65-F5344CB8AC3E}">
        <p14:creationId xmlns:p14="http://schemas.microsoft.com/office/powerpoint/2010/main" val="206911772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23.04.14"/>
  <p:tag name="AS_TITLE" val="Aspose.Slides for .NET 4.0 Client Profile"/>
  <p:tag name="AS_VERSION" val="23.4"/>
</p:tagLst>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rial Black-Arial">
      <a:majorFont>
        <a:latin typeface="Arial Black" panose="020B0A04020102020204"/>
        <a:ea typeface="Arial Black" panose="020B0A04020102020204"/>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F65C3B9EF6D8D4B9C58567340E25FE2" ma:contentTypeVersion="22" ma:contentTypeDescription="Create a new document." ma:contentTypeScope="" ma:versionID="c876b520bf5870a087bdb423c894d6f2">
  <xsd:schema xmlns:xsd="http://www.w3.org/2001/XMLSchema" xmlns:xs="http://www.w3.org/2001/XMLSchema" xmlns:p="http://schemas.microsoft.com/office/2006/metadata/properties" xmlns:ns2="cb506bf1-85f3-4fb8-8719-4551cbd8244b" xmlns:ns3="dc8106e5-a601-4ecc-88f0-5a2431289031" targetNamespace="http://schemas.microsoft.com/office/2006/metadata/properties" ma:root="true" ma:fieldsID="e36909fde23188bafc2979e39190513f" ns2:_="" ns3:_="">
    <xsd:import namespace="cb506bf1-85f3-4fb8-8719-4551cbd8244b"/>
    <xsd:import namespace="dc8106e5-a601-4ecc-88f0-5a2431289031"/>
    <xsd:element name="properties">
      <xsd:complexType>
        <xsd:sequence>
          <xsd:element name="documentManagement">
            <xsd:complexType>
              <xsd:all>
                <xsd:element ref="ns2:Notes0" minOccurs="0"/>
                <xsd:element ref="ns3:SharedWithUsers" minOccurs="0"/>
                <xsd:element ref="ns3:SharedWithDetails" minOccurs="0"/>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SearchPropertie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506bf1-85f3-4fb8-8719-4551cbd8244b" elementFormDefault="qualified">
    <xsd:import namespace="http://schemas.microsoft.com/office/2006/documentManagement/types"/>
    <xsd:import namespace="http://schemas.microsoft.com/office/infopath/2007/PartnerControls"/>
    <xsd:element name="Notes0" ma:index="5" nillable="true" ma:displayName="Notes" ma:internalName="Notes0" ma:readOnly="false">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e63edab7-d5f1-4c02-989a-0e8ed7c6c383"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c8106e5-a601-4ecc-88f0-5a2431289031" elementFormDefault="qualified">
    <xsd:import namespace="http://schemas.microsoft.com/office/2006/documentManagement/types"/>
    <xsd:import namespace="http://schemas.microsoft.com/office/infopath/2007/PartnerControls"/>
    <xsd:element name="SharedWithUsers" ma:index="9"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f6acd472-49a4-45ba-b510-d194ffed6d68}" ma:internalName="TaxCatchAll" ma:showField="CatchAllData" ma:web="dc8106e5-a601-4ecc-88f0-5a24312890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Notes0 xmlns="cb506bf1-85f3-4fb8-8719-4551cbd8244b" xsi:nil="true"/>
    <lcf76f155ced4ddcb4097134ff3c332f xmlns="cb506bf1-85f3-4fb8-8719-4551cbd8244b">
      <Terms xmlns="http://schemas.microsoft.com/office/infopath/2007/PartnerControls"/>
    </lcf76f155ced4ddcb4097134ff3c332f>
    <TaxCatchAll xmlns="dc8106e5-a601-4ecc-88f0-5a2431289031" xsi:nil="true"/>
  </documentManagement>
</p:properties>
</file>

<file path=customXml/itemProps1.xml><?xml version="1.0" encoding="utf-8"?>
<ds:datastoreItem xmlns:ds="http://schemas.openxmlformats.org/officeDocument/2006/customXml" ds:itemID="{88EC8408-1FA6-44A3-869E-4775E05973EB}">
  <ds:schemaRefs>
    <ds:schemaRef ds:uri="http://schemas.microsoft.com/sharepoint/v3/contenttype/forms"/>
  </ds:schemaRefs>
</ds:datastoreItem>
</file>

<file path=customXml/itemProps2.xml><?xml version="1.0" encoding="utf-8"?>
<ds:datastoreItem xmlns:ds="http://schemas.openxmlformats.org/officeDocument/2006/customXml" ds:itemID="{CE784991-D8DE-4FD3-8630-BFCE908AF9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b506bf1-85f3-4fb8-8719-4551cbd8244b"/>
    <ds:schemaRef ds:uri="dc8106e5-a601-4ecc-88f0-5a24312890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E5B1A06-9DA5-44A2-90A3-1218681216D9}">
  <ds:schemaRefs>
    <ds:schemaRef ds:uri="cb506bf1-85f3-4fb8-8719-4551cbd8244b"/>
    <ds:schemaRef ds:uri="http://purl.org/dc/terms/"/>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dc8106e5-a601-4ecc-88f0-5a2431289031"/>
    <ds:schemaRef ds:uri="http://www.w3.org/XML/1998/namespace"/>
    <ds:schemaRef ds:uri="http://purl.org/dc/dcmitype/"/>
  </ds:schemaRefs>
</ds:datastoreItem>
</file>

<file path=docMetadata/LabelInfo.xml><?xml version="1.0" encoding="utf-8"?>
<clbl:labelList xmlns:clbl="http://schemas.microsoft.com/office/2020/mipLabelMetadata">
  <clbl:label id="{9d258917-277f-42cd-a3cd-14c4e9ee58bc}" enabled="1" method="Standard" siteId="{38ae3bcd-9579-4fd4-adda-b42e1495d55a}" contentBits="0" removed="0"/>
</clbl:labelList>
</file>

<file path=docProps/app.xml><?xml version="1.0" encoding="utf-8"?>
<Properties xmlns="http://schemas.openxmlformats.org/officeDocument/2006/extended-properties" xmlns:vt="http://schemas.openxmlformats.org/officeDocument/2006/docPropsVTypes">
  <TotalTime>0</TotalTime>
  <Words>879</Words>
  <Application>Microsoft Office PowerPoint</Application>
  <PresentationFormat>Widescreen</PresentationFormat>
  <Paragraphs>49</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Maintenance Executive Overview</vt:lpstr>
      <vt:lpstr>Categories</vt:lpstr>
      <vt:lpstr>Total Number of Work Orders</vt:lpstr>
      <vt:lpstr>Work Orders Per Squarefoot</vt:lpstr>
      <vt:lpstr>Total Number of Work Orders by Month/Year</vt:lpstr>
      <vt:lpstr>Total Number of Work Orders by Year</vt:lpstr>
      <vt:lpstr>Percentage of Completed Work with Data Quality</vt:lpstr>
      <vt:lpstr>Percentage of Work Orders Completed in Less than a Week</vt:lpstr>
      <vt:lpstr>% of Reactive Work Completed in a Week or Less by Month/Year</vt:lpstr>
      <vt:lpstr>% RM WOs Completed in a Week by Year</vt:lpstr>
      <vt:lpstr>Average Count of Work Orders Per Employee Per Year</vt:lpstr>
      <vt:lpstr>Average Work Orders Per Employee by Month/Year</vt:lpstr>
      <vt:lpstr>Average Work Orders Per Individual by Year</vt:lpstr>
      <vt:lpstr>Average Hours Per Employee Per Week</vt:lpstr>
      <vt:lpstr>Average Number of WOs per Employee by Month, Year</vt:lpstr>
      <vt:lpstr>Total Number of PM Work Orders Generated over past 12 Months</vt:lpstr>
      <vt:lpstr>PM Work Orders per Squarefoot</vt:lpstr>
      <vt:lpstr>Ratio of PM Work Orders to Reactive Work Orders</vt:lpstr>
      <vt:lpstr>Ratio of PM to RM by Month/Year</vt:lpstr>
      <vt:lpstr>Ratio of PM to CM by Year</vt:lpstr>
      <vt:lpstr>Percentage of PM WOs Completed in a Month or Less</vt:lpstr>
      <vt:lpstr>% of PMs Completed 30 Days or Less by Year</vt:lpstr>
      <vt:lpstr>Hours Spent on PMs by Month, Year</vt:lpstr>
      <vt:lpstr>Hours Spent on PM by Year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Kuhn, Lisa (SI BSW TECH ADAI AI)</cp:lastModifiedBy>
  <cp:revision>104</cp:revision>
  <dcterms:created xsi:type="dcterms:W3CDTF">2014-04-30T10:51:48Z</dcterms:created>
  <dcterms:modified xsi:type="dcterms:W3CDTF">2025-12-16T15:43:35Z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0x0101006F65C3B9EF6D8D4B9C58567340E25FE2</vt:lpwstr>
  </property>
  <property fmtid="{D5CDD505-2E9C-101B-9397-08002B2CF9AE}" pid="3" name="MediaServiceImageTags">
    <vt:lpwstr/>
  </property>
</Properties>
</file>